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5" r:id="rId1"/>
  </p:sldMasterIdLst>
  <p:notesMasterIdLst>
    <p:notesMasterId r:id="rId48"/>
  </p:notesMasterIdLst>
  <p:sldIdLst>
    <p:sldId id="256" r:id="rId2"/>
    <p:sldId id="264" r:id="rId3"/>
    <p:sldId id="258" r:id="rId4"/>
    <p:sldId id="259" r:id="rId5"/>
    <p:sldId id="262" r:id="rId6"/>
    <p:sldId id="261" r:id="rId7"/>
    <p:sldId id="265" r:id="rId8"/>
    <p:sldId id="266" r:id="rId9"/>
    <p:sldId id="267" r:id="rId10"/>
    <p:sldId id="268" r:id="rId11"/>
    <p:sldId id="269" r:id="rId12"/>
    <p:sldId id="287" r:id="rId13"/>
    <p:sldId id="270" r:id="rId14"/>
    <p:sldId id="271" r:id="rId15"/>
    <p:sldId id="272" r:id="rId16"/>
    <p:sldId id="273" r:id="rId17"/>
    <p:sldId id="274" r:id="rId18"/>
    <p:sldId id="260" r:id="rId19"/>
    <p:sldId id="275" r:id="rId20"/>
    <p:sldId id="277" r:id="rId21"/>
    <p:sldId id="276" r:id="rId22"/>
    <p:sldId id="278" r:id="rId23"/>
    <p:sldId id="279" r:id="rId24"/>
    <p:sldId id="280" r:id="rId25"/>
    <p:sldId id="294" r:id="rId26"/>
    <p:sldId id="295" r:id="rId27"/>
    <p:sldId id="283" r:id="rId28"/>
    <p:sldId id="288" r:id="rId29"/>
    <p:sldId id="289" r:id="rId30"/>
    <p:sldId id="290" r:id="rId31"/>
    <p:sldId id="291" r:id="rId32"/>
    <p:sldId id="292" r:id="rId33"/>
    <p:sldId id="293" r:id="rId34"/>
    <p:sldId id="284" r:id="rId35"/>
    <p:sldId id="285" r:id="rId36"/>
    <p:sldId id="286" r:id="rId37"/>
    <p:sldId id="296" r:id="rId38"/>
    <p:sldId id="297" r:id="rId39"/>
    <p:sldId id="298" r:id="rId40"/>
    <p:sldId id="300" r:id="rId41"/>
    <p:sldId id="299" r:id="rId42"/>
    <p:sldId id="303" r:id="rId43"/>
    <p:sldId id="301" r:id="rId44"/>
    <p:sldId id="302" r:id="rId45"/>
    <p:sldId id="304" r:id="rId46"/>
    <p:sldId id="305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chartUserShapes" Target="../drawings/drawing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1438858604212932E-2"/>
          <c:y val="5.7579831932773107E-2"/>
          <c:w val="0.9239564124997196"/>
          <c:h val="0.86339495798319332"/>
        </c:manualLayout>
      </c:layout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גיליון1!$B$2:$B$14</c:f>
              <c:numCache>
                <c:formatCode>General</c:formatCode>
                <c:ptCount val="13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E1-48CF-AEBD-23A1A6101D31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גיליון1!$C$2:$C$14</c:f>
              <c:numCache>
                <c:formatCode>General</c:formatCode>
                <c:ptCount val="13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BE1-48CF-AEBD-23A1A6101D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גיליון1!$B$2:$B$23</c:f>
              <c:numCache>
                <c:formatCode>General</c:formatCode>
                <c:ptCount val="22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גיליון1!$C$2:$C$23</c:f>
              <c:numCache>
                <c:formatCode>General</c:formatCode>
                <c:ptCount val="22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גיליון1!$D$2:$D$23</c:f>
              <c:numCache>
                <c:formatCode>General</c:formatCode>
                <c:ptCount val="22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dLbls>
            <c:dLbl>
              <c:idx val="15"/>
              <c:tx>
                <c:rich>
                  <a:bodyPr/>
                  <a:lstStyle/>
                  <a:p>
                    <a:fld id="{7EEE3C08-A5B9-4DC3-8FBB-3830356486DA}" type="XVALUE">
                      <a:rPr lang="en-US"/>
                      <a:pPr/>
                      <a:t>[ערך X]</a:t>
                    </a:fld>
                    <a:r>
                      <a:rPr lang="en-US" baseline="0"/>
                      <a:t>, -3/14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1476-47EB-832C-332C196752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גיליון1!$E$2:$E$23</c:f>
              <c:numCache>
                <c:formatCode>General</c:formatCode>
                <c:ptCount val="22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ser>
          <c:idx val="4"/>
          <c:order val="4"/>
          <c:tx>
            <c:strRef>
              <c:f>גיליון1!$F$1</c:f>
              <c:strCache>
                <c:ptCount val="1"/>
                <c:pt idx="0">
                  <c:v>עמודה4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Pt>
            <c:idx val="17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accent1">
                    <a:shade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4F6-4623-9728-C91C9F94B109}"/>
              </c:ext>
            </c:extLst>
          </c:dPt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גיליון1!$F$2:$F$23</c:f>
              <c:numCache>
                <c:formatCode>General</c:formatCode>
                <c:ptCount val="22"/>
                <c:pt idx="16">
                  <c:v>0</c:v>
                </c:pt>
                <c:pt idx="17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F6-4623-9728-C91C9F94B109}"/>
            </c:ext>
          </c:extLst>
        </c:ser>
        <c:ser>
          <c:idx val="5"/>
          <c:order val="5"/>
          <c:tx>
            <c:strRef>
              <c:f>גיליון1!$G$1</c:f>
              <c:strCache>
                <c:ptCount val="1"/>
                <c:pt idx="0">
                  <c:v>עמודה5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גיליון1!$G$2:$G$23</c:f>
              <c:numCache>
                <c:formatCode>General</c:formatCode>
                <c:ptCount val="22"/>
                <c:pt idx="18">
                  <c:v>-0.6</c:v>
                </c:pt>
                <c:pt idx="1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CD0-46E9-8B46-9A4017786F86}"/>
            </c:ext>
          </c:extLst>
        </c:ser>
        <c:ser>
          <c:idx val="6"/>
          <c:order val="6"/>
          <c:tx>
            <c:strRef>
              <c:f>גיליון1!$H$1</c:f>
              <c:strCache>
                <c:ptCount val="1"/>
                <c:pt idx="0">
                  <c:v>עמודה6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גיליון1!$H$2:$H$23</c:f>
              <c:numCache>
                <c:formatCode>General</c:formatCode>
                <c:ptCount val="22"/>
                <c:pt idx="20">
                  <c:v>-0.21428571428571427</c:v>
                </c:pt>
                <c:pt idx="21">
                  <c:v>-0.81428571428571428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95-426A-BDBE-BF215BB28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גיליון1!$B$2:$B$23</c:f>
              <c:numCache>
                <c:formatCode>General</c:formatCode>
                <c:ptCount val="22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גיליון1!$C$2:$C$23</c:f>
              <c:numCache>
                <c:formatCode>General</c:formatCode>
                <c:ptCount val="22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גיליון1!$D$2:$D$23</c:f>
              <c:numCache>
                <c:formatCode>General</c:formatCode>
                <c:ptCount val="22"/>
                <c:pt idx="11">
                  <c:v>0</c:v>
                </c:pt>
                <c:pt idx="12">
                  <c:v>0.98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dLbls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476-47EB-832C-332C196752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גיליון1!$E$2:$E$23</c:f>
              <c:numCache>
                <c:formatCode>General</c:formatCode>
                <c:ptCount val="22"/>
                <c:pt idx="14">
                  <c:v>0</c:v>
                </c:pt>
                <c:pt idx="15">
                  <c:v>-0.81428571428571428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ser>
          <c:idx val="4"/>
          <c:order val="4"/>
          <c:tx>
            <c:strRef>
              <c:f>גיליון1!$F$1</c:f>
              <c:strCache>
                <c:ptCount val="1"/>
                <c:pt idx="0">
                  <c:v>עמודה4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Pt>
            <c:idx val="17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accent1">
                    <a:shade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4F6-4623-9728-C91C9F94B109}"/>
              </c:ext>
            </c:extLst>
          </c:dPt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גיליון1!$F$2:$F$23</c:f>
              <c:numCache>
                <c:formatCode>General</c:formatCode>
                <c:ptCount val="2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F6-4623-9728-C91C9F94B109}"/>
            </c:ext>
          </c:extLst>
        </c:ser>
        <c:ser>
          <c:idx val="5"/>
          <c:order val="5"/>
          <c:tx>
            <c:strRef>
              <c:f>גיליון1!$G$1</c:f>
              <c:strCache>
                <c:ptCount val="1"/>
                <c:pt idx="0">
                  <c:v>עמודה5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גיליון1!$G$2:$G$23</c:f>
              <c:numCache>
                <c:formatCode>General</c:formatCode>
                <c:ptCount val="2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CD0-46E9-8B46-9A4017786F86}"/>
            </c:ext>
          </c:extLst>
        </c:ser>
        <c:ser>
          <c:idx val="6"/>
          <c:order val="6"/>
          <c:tx>
            <c:strRef>
              <c:f>גיליון1!$H$1</c:f>
              <c:strCache>
                <c:ptCount val="1"/>
                <c:pt idx="0">
                  <c:v>עמודה6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גיליון1!$H$2:$H$23</c:f>
              <c:numCache>
                <c:formatCode>General</c:formatCode>
                <c:ptCount val="2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95-426A-BDBE-BF215BB28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  <c:max val="1.2"/>
          <c:min val="-0.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גיליון1!$B$2:$B$23</c:f>
              <c:numCache>
                <c:formatCode>General</c:formatCode>
                <c:ptCount val="22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גיליון1!$C$2:$C$23</c:f>
              <c:numCache>
                <c:formatCode>General</c:formatCode>
                <c:ptCount val="22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גיליון1!$D$2:$D$23</c:f>
              <c:numCache>
                <c:formatCode>General</c:formatCode>
                <c:ptCount val="22"/>
                <c:pt idx="11">
                  <c:v>0</c:v>
                </c:pt>
                <c:pt idx="12">
                  <c:v>0.98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dLbls>
            <c:dLbl>
              <c:idx val="15"/>
              <c:tx>
                <c:rich>
                  <a:bodyPr/>
                  <a:lstStyle/>
                  <a:p>
                    <a:fld id="{7EEE3C08-A5B9-4DC3-8FBB-3830356486DA}" type="XVALUE">
                      <a:rPr lang="en-US"/>
                      <a:pPr/>
                      <a:t>[ערך X]</a:t>
                    </a:fld>
                    <a:r>
                      <a:rPr lang="en-US" baseline="0"/>
                      <a:t>, -3/14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1476-47EB-832C-332C196752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גיליון1!$E$2:$E$23</c:f>
              <c:numCache>
                <c:formatCode>General</c:formatCode>
                <c:ptCount val="22"/>
                <c:pt idx="14">
                  <c:v>0</c:v>
                </c:pt>
                <c:pt idx="15">
                  <c:v>-0.81428571428571428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ser>
          <c:idx val="4"/>
          <c:order val="4"/>
          <c:tx>
            <c:strRef>
              <c:f>גיליון1!$F$1</c:f>
              <c:strCache>
                <c:ptCount val="1"/>
                <c:pt idx="0">
                  <c:v>עמודה4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Pt>
            <c:idx val="17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accent1">
                    <a:shade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4F6-4623-9728-C91C9F94B109}"/>
              </c:ext>
            </c:extLst>
          </c:dPt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גיליון1!$F$2:$F$23</c:f>
              <c:numCache>
                <c:formatCode>General</c:formatCode>
                <c:ptCount val="2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F6-4623-9728-C91C9F94B109}"/>
            </c:ext>
          </c:extLst>
        </c:ser>
        <c:ser>
          <c:idx val="5"/>
          <c:order val="5"/>
          <c:tx>
            <c:strRef>
              <c:f>גיליון1!$G$1</c:f>
              <c:strCache>
                <c:ptCount val="1"/>
                <c:pt idx="0">
                  <c:v>עמודה5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גיליון1!$G$2:$G$23</c:f>
              <c:numCache>
                <c:formatCode>General</c:formatCode>
                <c:ptCount val="2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CD0-46E9-8B46-9A4017786F86}"/>
            </c:ext>
          </c:extLst>
        </c:ser>
        <c:ser>
          <c:idx val="6"/>
          <c:order val="6"/>
          <c:tx>
            <c:strRef>
              <c:f>גיליון1!$H$1</c:f>
              <c:strCache>
                <c:ptCount val="1"/>
                <c:pt idx="0">
                  <c:v>עמודה6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גיליון1!$H$2:$H$23</c:f>
              <c:numCache>
                <c:formatCode>General</c:formatCode>
                <c:ptCount val="2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95-426A-BDBE-BF215BB28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  <c:max val="1.5"/>
          <c:min val="-0.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"/>
          <c:min val="-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6689211925432399E-2"/>
          <c:y val="2.8447839298714486E-2"/>
          <c:w val="0.92448246853758664"/>
          <c:h val="0.88615413689784095"/>
        </c:manualLayout>
      </c:layout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xVal>
            <c:numRef>
              <c:f>גיליון1!$A$2:$A$16</c:f>
              <c:numCache>
                <c:formatCode>General</c:formatCode>
                <c:ptCount val="15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0.5</c:v>
                </c:pt>
                <c:pt idx="12">
                  <c:v>0</c:v>
                </c:pt>
                <c:pt idx="13">
                  <c:v>0</c:v>
                </c:pt>
                <c:pt idx="14">
                  <c:v>0.6</c:v>
                </c:pt>
              </c:numCache>
            </c:numRef>
          </c:xVal>
          <c:yVal>
            <c:numRef>
              <c:f>גיליון1!$B$2:$B$16</c:f>
              <c:numCache>
                <c:formatCode>General</c:formatCode>
                <c:ptCount val="15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E1-48CF-AEBD-23A1A6101D31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xVal>
            <c:numRef>
              <c:f>גיליון1!$A$2:$A$16</c:f>
              <c:numCache>
                <c:formatCode>General</c:formatCode>
                <c:ptCount val="15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0.5</c:v>
                </c:pt>
                <c:pt idx="12">
                  <c:v>0</c:v>
                </c:pt>
                <c:pt idx="13">
                  <c:v>0</c:v>
                </c:pt>
                <c:pt idx="14">
                  <c:v>0.6</c:v>
                </c:pt>
              </c:numCache>
            </c:numRef>
          </c:xVal>
          <c:yVal>
            <c:numRef>
              <c:f>גיליון1!$C$2:$C$16</c:f>
              <c:numCache>
                <c:formatCode>General</c:formatCode>
                <c:ptCount val="15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BE1-48CF-AEBD-23A1A6101D31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גיליון1!$A$2:$A$16</c:f>
              <c:numCache>
                <c:formatCode>General</c:formatCode>
                <c:ptCount val="15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0.5</c:v>
                </c:pt>
                <c:pt idx="12">
                  <c:v>0</c:v>
                </c:pt>
                <c:pt idx="13">
                  <c:v>0</c:v>
                </c:pt>
                <c:pt idx="14">
                  <c:v>0.6</c:v>
                </c:pt>
              </c:numCache>
            </c:numRef>
          </c:xVal>
          <c:yVal>
            <c:numRef>
              <c:f>גיליון1!$D$2:$D$16</c:f>
              <c:numCache>
                <c:formatCode>General</c:formatCode>
                <c:ptCount val="15"/>
                <c:pt idx="11">
                  <c:v>0.6</c:v>
                </c:pt>
                <c:pt idx="1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BE1-48CF-AEBD-23A1A6101D31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solidFill>
                <a:schemeClr val="dk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4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70C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B9-4926-B4BB-4C4A9FF1B06F}"/>
              </c:ext>
            </c:extLst>
          </c:dPt>
          <c:xVal>
            <c:numRef>
              <c:f>גיליון1!$A$2:$A$16</c:f>
              <c:numCache>
                <c:formatCode>General</c:formatCode>
                <c:ptCount val="15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0.5</c:v>
                </c:pt>
                <c:pt idx="12">
                  <c:v>0</c:v>
                </c:pt>
                <c:pt idx="13">
                  <c:v>0</c:v>
                </c:pt>
                <c:pt idx="14">
                  <c:v>0.6</c:v>
                </c:pt>
              </c:numCache>
            </c:numRef>
          </c:xVal>
          <c:yVal>
            <c:numRef>
              <c:f>גיליון1!$E$2:$E$16</c:f>
              <c:numCache>
                <c:formatCode>General</c:formatCode>
                <c:ptCount val="15"/>
                <c:pt idx="13">
                  <c:v>0</c:v>
                </c:pt>
                <c:pt idx="14">
                  <c:v>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1B9-4926-B4BB-4C4A9FF1B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  <c:max val="0.60000000000000009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0.6</c:v>
                </c:pt>
              </c:numCache>
            </c:numRef>
          </c:xVal>
          <c:yVal>
            <c:numRef>
              <c:f>גיליון1!$B$2:$B$14</c:f>
              <c:numCache>
                <c:formatCode>General</c:formatCode>
                <c:ptCount val="13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E1-48CF-AEBD-23A1A6101D31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0.6</c:v>
                </c:pt>
              </c:numCache>
            </c:numRef>
          </c:xVal>
          <c:yVal>
            <c:numRef>
              <c:f>גיליון1!$C$2:$C$14</c:f>
              <c:numCache>
                <c:formatCode>General</c:formatCode>
                <c:ptCount val="13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BE1-48CF-AEBD-23A1A6101D31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0.6</c:v>
                </c:pt>
              </c:numCache>
            </c:numRef>
          </c:xVal>
          <c:yVal>
            <c:numRef>
              <c:f>גיליון1!$D$2:$D$14</c:f>
              <c:numCache>
                <c:formatCode>General</c:formatCode>
                <c:ptCount val="13"/>
                <c:pt idx="11">
                  <c:v>0</c:v>
                </c:pt>
                <c:pt idx="12">
                  <c:v>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BE1-48CF-AEBD-23A1A6101D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  <c:max val="0.60000000000000009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1438858604212932E-2"/>
          <c:y val="5.7579831932773107E-2"/>
          <c:w val="0.9239564124997196"/>
          <c:h val="0.86339495798319332"/>
        </c:manualLayout>
      </c:layout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גיליון1!$B$2:$B$14</c:f>
              <c:numCache>
                <c:formatCode>General</c:formatCode>
                <c:ptCount val="13"/>
                <c:pt idx="0">
                  <c:v>0.6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C45-42B3-A018-99187C5C1EA0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גיליון1!$C$2:$C$14</c:f>
              <c:numCache>
                <c:formatCode>General</c:formatCode>
                <c:ptCount val="13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C45-42B3-A018-99187C5C1E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גיליון1!$B$2:$B$14</c:f>
              <c:numCache>
                <c:formatCode>General</c:formatCode>
                <c:ptCount val="13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E1-48CF-AEBD-23A1A6101D31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גיליון1!$C$2:$C$14</c:f>
              <c:numCache>
                <c:formatCode>General</c:formatCode>
                <c:ptCount val="13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BE1-48CF-AEBD-23A1A6101D31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גיליון1!$D$2:$D$14</c:f>
              <c:numCache>
                <c:formatCode>General</c:formatCode>
                <c:ptCount val="13"/>
                <c:pt idx="11">
                  <c:v>0</c:v>
                </c:pt>
                <c:pt idx="12">
                  <c:v>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BE1-48CF-AEBD-23A1A6101D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גיליון1!$B$2:$B$17</c:f>
              <c:numCache>
                <c:formatCode>General</c:formatCode>
                <c:ptCount val="16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גיליון1!$C$2:$C$17</c:f>
              <c:numCache>
                <c:formatCode>General</c:formatCode>
                <c:ptCount val="16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גיליון1!$D$2:$D$17</c:f>
              <c:numCache>
                <c:formatCode>General</c:formatCode>
                <c:ptCount val="16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גיליון1!$E$2:$E$17</c:f>
              <c:numCache>
                <c:formatCode>General</c:formatCode>
                <c:ptCount val="16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גיליון1!$B$2:$B$17</c:f>
              <c:numCache>
                <c:formatCode>General</c:formatCode>
                <c:ptCount val="16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גיליון1!$C$2:$C$17</c:f>
              <c:numCache>
                <c:formatCode>General</c:formatCode>
                <c:ptCount val="16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גיליון1!$D$2:$D$17</c:f>
              <c:numCache>
                <c:formatCode>General</c:formatCode>
                <c:ptCount val="16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גיליון1!$E$2:$E$17</c:f>
              <c:numCache>
                <c:formatCode>General</c:formatCode>
                <c:ptCount val="16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גיליון1!$B$2:$B$17</c:f>
              <c:numCache>
                <c:formatCode>General</c:formatCode>
                <c:ptCount val="16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גיליון1!$C$2:$C$17</c:f>
              <c:numCache>
                <c:formatCode>General</c:formatCode>
                <c:ptCount val="16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גיליון1!$D$2:$D$17</c:f>
              <c:numCache>
                <c:formatCode>General</c:formatCode>
                <c:ptCount val="16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גיליון1!$E$2:$E$17</c:f>
              <c:numCache>
                <c:formatCode>General</c:formatCode>
                <c:ptCount val="16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גיליון1!$A$2:$A$19</c:f>
              <c:numCache>
                <c:formatCode>General</c:formatCode>
                <c:ptCount val="18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</c:numCache>
            </c:numRef>
          </c:xVal>
          <c:yVal>
            <c:numRef>
              <c:f>גיליון1!$B$2:$B$19</c:f>
              <c:numCache>
                <c:formatCode>General</c:formatCode>
                <c:ptCount val="18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גיליון1!$A$2:$A$19</c:f>
              <c:numCache>
                <c:formatCode>General</c:formatCode>
                <c:ptCount val="18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</c:numCache>
            </c:numRef>
          </c:xVal>
          <c:yVal>
            <c:numRef>
              <c:f>גיליון1!$C$2:$C$19</c:f>
              <c:numCache>
                <c:formatCode>General</c:formatCode>
                <c:ptCount val="18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גיליון1!$A$2:$A$19</c:f>
              <c:numCache>
                <c:formatCode>General</c:formatCode>
                <c:ptCount val="18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</c:numCache>
            </c:numRef>
          </c:xVal>
          <c:yVal>
            <c:numRef>
              <c:f>גיליון1!$D$2:$D$19</c:f>
              <c:numCache>
                <c:formatCode>General</c:formatCode>
                <c:ptCount val="18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xVal>
            <c:numRef>
              <c:f>גיליון1!$A$2:$A$19</c:f>
              <c:numCache>
                <c:formatCode>General</c:formatCode>
                <c:ptCount val="18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</c:numCache>
            </c:numRef>
          </c:xVal>
          <c:yVal>
            <c:numRef>
              <c:f>גיליון1!$E$2:$E$19</c:f>
              <c:numCache>
                <c:formatCode>General</c:formatCode>
                <c:ptCount val="18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ser>
          <c:idx val="4"/>
          <c:order val="4"/>
          <c:tx>
            <c:strRef>
              <c:f>גיליון1!$F$1</c:f>
              <c:strCache>
                <c:ptCount val="1"/>
                <c:pt idx="0">
                  <c:v>עמודה4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Pt>
            <c:idx val="17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accent1">
                    <a:shade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4F6-4623-9728-C91C9F94B109}"/>
              </c:ext>
            </c:extLst>
          </c:dPt>
          <c:xVal>
            <c:numRef>
              <c:f>גיליון1!$A$2:$A$19</c:f>
              <c:numCache>
                <c:formatCode>General</c:formatCode>
                <c:ptCount val="18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</c:numCache>
            </c:numRef>
          </c:xVal>
          <c:yVal>
            <c:numRef>
              <c:f>גיליון1!$F$2:$F$19</c:f>
              <c:numCache>
                <c:formatCode>General</c:formatCode>
                <c:ptCount val="18"/>
                <c:pt idx="16">
                  <c:v>0</c:v>
                </c:pt>
                <c:pt idx="17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F6-4623-9728-C91C9F94B1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גיליון1!$B$2:$B$21</c:f>
              <c:numCache>
                <c:formatCode>General</c:formatCode>
                <c:ptCount val="20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גיליון1!$C$2:$C$21</c:f>
              <c:numCache>
                <c:formatCode>General</c:formatCode>
                <c:ptCount val="20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גיליון1!$D$2:$D$21</c:f>
              <c:numCache>
                <c:formatCode>General</c:formatCode>
                <c:ptCount val="20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גיליון1!$E$2:$E$21</c:f>
              <c:numCache>
                <c:formatCode>General</c:formatCode>
                <c:ptCount val="20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ser>
          <c:idx val="4"/>
          <c:order val="4"/>
          <c:tx>
            <c:strRef>
              <c:f>גיליון1!$F$1</c:f>
              <c:strCache>
                <c:ptCount val="1"/>
                <c:pt idx="0">
                  <c:v>עמודה4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Pt>
            <c:idx val="17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accent1">
                    <a:shade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4F6-4623-9728-C91C9F94B109}"/>
              </c:ext>
            </c:extLst>
          </c:dPt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גיליון1!$F$2:$F$21</c:f>
              <c:numCache>
                <c:formatCode>General</c:formatCode>
                <c:ptCount val="20"/>
                <c:pt idx="16">
                  <c:v>0</c:v>
                </c:pt>
                <c:pt idx="17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F6-4623-9728-C91C9F94B109}"/>
            </c:ext>
          </c:extLst>
        </c:ser>
        <c:ser>
          <c:idx val="5"/>
          <c:order val="5"/>
          <c:tx>
            <c:strRef>
              <c:f>גיליון1!$G$1</c:f>
              <c:strCache>
                <c:ptCount val="1"/>
                <c:pt idx="0">
                  <c:v>עמודה5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גיליון1!$G$2:$G$21</c:f>
              <c:numCache>
                <c:formatCode>General</c:formatCode>
                <c:ptCount val="20"/>
                <c:pt idx="18">
                  <c:v>-0.6</c:v>
                </c:pt>
                <c:pt idx="1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CD0-46E9-8B46-9A4017786F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0.56725</cdr:x>
      <cdr:y>0.53267</cdr:y>
    </cdr:from>
    <cdr:to>
      <cdr:x>0.81614</cdr:x>
      <cdr:y>0.55416</cdr:y>
    </cdr:to>
    <cdr:cxnSp macro="">
      <cdr:nvCxnSpPr>
        <cdr:cNvPr id="5" name="מחבר ישר 4">
          <a:extLst xmlns:a="http://schemas.openxmlformats.org/drawingml/2006/main">
            <a:ext uri="{FF2B5EF4-FFF2-40B4-BE49-F238E27FC236}">
              <a16:creationId xmlns:a16="http://schemas.microsoft.com/office/drawing/2014/main" id="{170B1200-8554-47C5-BC1B-E32190B82735}"/>
            </a:ext>
          </a:extLst>
        </cdr:cNvPr>
        <cdr:cNvCxnSpPr/>
      </cdr:nvCxnSpPr>
      <cdr:spPr>
        <a:xfrm xmlns:a="http://schemas.openxmlformats.org/drawingml/2006/main" flipV="1">
          <a:off x="4720965" y="1618586"/>
          <a:ext cx="2071396" cy="65314"/>
        </a:xfrm>
        <a:prstGeom xmlns:a="http://schemas.openxmlformats.org/drawingml/2006/main" prst="line">
          <a:avLst/>
        </a:prstGeom>
        <a:ln xmlns:a="http://schemas.openxmlformats.org/drawingml/2006/main" w="41275"/>
      </cdr:spPr>
      <cdr:style>
        <a:lnRef xmlns:a="http://schemas.openxmlformats.org/drawingml/2006/main" idx="1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0.68048</cdr:x>
      <cdr:y>0.53267</cdr:y>
    </cdr:from>
    <cdr:to>
      <cdr:x>0.82062</cdr:x>
      <cdr:y>0.69541</cdr:y>
    </cdr:to>
    <cdr:cxnSp macro="">
      <cdr:nvCxnSpPr>
        <cdr:cNvPr id="6" name="מחבר ישר 5">
          <a:extLst xmlns:a="http://schemas.openxmlformats.org/drawingml/2006/main">
            <a:ext uri="{FF2B5EF4-FFF2-40B4-BE49-F238E27FC236}">
              <a16:creationId xmlns:a16="http://schemas.microsoft.com/office/drawing/2014/main" id="{5170E299-231B-45A0-8B52-FBE503A16276}"/>
            </a:ext>
          </a:extLst>
        </cdr:cNvPr>
        <cdr:cNvCxnSpPr/>
      </cdr:nvCxnSpPr>
      <cdr:spPr>
        <a:xfrm xmlns:a="http://schemas.openxmlformats.org/drawingml/2006/main" flipV="1">
          <a:off x="5663357" y="1618586"/>
          <a:ext cx="1166326" cy="494522"/>
        </a:xfrm>
        <a:prstGeom xmlns:a="http://schemas.openxmlformats.org/drawingml/2006/main" prst="line">
          <a:avLst/>
        </a:prstGeom>
        <a:ln xmlns:a="http://schemas.openxmlformats.org/drawingml/2006/main" w="41275"/>
      </cdr:spPr>
      <cdr:style>
        <a:lnRef xmlns:a="http://schemas.openxmlformats.org/drawingml/2006/main" idx="1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0.58631</cdr:x>
      <cdr:y>0.66471</cdr:y>
    </cdr:from>
    <cdr:to>
      <cdr:x>0.67712</cdr:x>
      <cdr:y>0.69541</cdr:y>
    </cdr:to>
    <cdr:cxnSp macro="">
      <cdr:nvCxnSpPr>
        <cdr:cNvPr id="8" name="מחבר ישר 7">
          <a:extLst xmlns:a="http://schemas.openxmlformats.org/drawingml/2006/main">
            <a:ext uri="{FF2B5EF4-FFF2-40B4-BE49-F238E27FC236}">
              <a16:creationId xmlns:a16="http://schemas.microsoft.com/office/drawing/2014/main" id="{7C95F2F7-B922-4C51-8636-D5E7AEBAB43A}"/>
            </a:ext>
          </a:extLst>
        </cdr:cNvPr>
        <cdr:cNvCxnSpPr/>
      </cdr:nvCxnSpPr>
      <cdr:spPr>
        <a:xfrm xmlns:a="http://schemas.openxmlformats.org/drawingml/2006/main">
          <a:off x="4879585" y="2019802"/>
          <a:ext cx="755780" cy="93306"/>
        </a:xfrm>
        <a:prstGeom xmlns:a="http://schemas.openxmlformats.org/drawingml/2006/main" prst="line">
          <a:avLst/>
        </a:prstGeom>
        <a:ln xmlns:a="http://schemas.openxmlformats.org/drawingml/2006/main" w="41275"/>
      </cdr:spPr>
      <cdr:style>
        <a:lnRef xmlns:a="http://schemas.openxmlformats.org/drawingml/2006/main" idx="1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0.56837</cdr:x>
      <cdr:y>0.55416</cdr:y>
    </cdr:from>
    <cdr:to>
      <cdr:x>0.58543</cdr:x>
      <cdr:y>0.66036</cdr:y>
    </cdr:to>
    <cdr:cxnSp macro="">
      <cdr:nvCxnSpPr>
        <cdr:cNvPr id="11" name="מחבר ישר 10">
          <a:extLst xmlns:a="http://schemas.openxmlformats.org/drawingml/2006/main">
            <a:ext uri="{FF2B5EF4-FFF2-40B4-BE49-F238E27FC236}">
              <a16:creationId xmlns:a16="http://schemas.microsoft.com/office/drawing/2014/main" id="{92A8B324-1495-454D-B561-AF1A20488AEA}"/>
            </a:ext>
          </a:extLst>
        </cdr:cNvPr>
        <cdr:cNvCxnSpPr/>
      </cdr:nvCxnSpPr>
      <cdr:spPr>
        <a:xfrm xmlns:a="http://schemas.openxmlformats.org/drawingml/2006/main">
          <a:off x="4730295" y="1683900"/>
          <a:ext cx="142001" cy="322684"/>
        </a:xfrm>
        <a:prstGeom xmlns:a="http://schemas.openxmlformats.org/drawingml/2006/main" prst="line">
          <a:avLst/>
        </a:prstGeom>
        <a:ln xmlns:a="http://schemas.openxmlformats.org/drawingml/2006/main" w="41275"/>
      </cdr:spPr>
      <cdr:style>
        <a:lnRef xmlns:a="http://schemas.openxmlformats.org/drawingml/2006/main" idx="1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0.21746</cdr:x>
      <cdr:y>0.28395</cdr:y>
    </cdr:from>
    <cdr:to>
      <cdr:x>0.35423</cdr:x>
      <cdr:y>0.53267</cdr:y>
    </cdr:to>
    <cdr:cxnSp macro="">
      <cdr:nvCxnSpPr>
        <cdr:cNvPr id="13" name="מחבר ישר 12">
          <a:extLst xmlns:a="http://schemas.openxmlformats.org/drawingml/2006/main">
            <a:ext uri="{FF2B5EF4-FFF2-40B4-BE49-F238E27FC236}">
              <a16:creationId xmlns:a16="http://schemas.microsoft.com/office/drawing/2014/main" id="{7ABA68BD-8F82-44AC-B7F1-62D4248BAF64}"/>
            </a:ext>
          </a:extLst>
        </cdr:cNvPr>
        <cdr:cNvCxnSpPr/>
      </cdr:nvCxnSpPr>
      <cdr:spPr>
        <a:xfrm xmlns:a="http://schemas.openxmlformats.org/drawingml/2006/main">
          <a:off x="1809814" y="862806"/>
          <a:ext cx="1138334" cy="755780"/>
        </a:xfrm>
        <a:prstGeom xmlns:a="http://schemas.openxmlformats.org/drawingml/2006/main" prst="line">
          <a:avLst/>
        </a:prstGeom>
        <a:ln xmlns:a="http://schemas.openxmlformats.org/drawingml/2006/main" w="38100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0.20064</cdr:x>
      <cdr:y>0.53881</cdr:y>
    </cdr:from>
    <cdr:to>
      <cdr:x>0.35648</cdr:x>
      <cdr:y>0.53881</cdr:y>
    </cdr:to>
    <cdr:cxnSp macro="">
      <cdr:nvCxnSpPr>
        <cdr:cNvPr id="16" name="מחבר ישר 15">
          <a:extLst xmlns:a="http://schemas.openxmlformats.org/drawingml/2006/main">
            <a:ext uri="{FF2B5EF4-FFF2-40B4-BE49-F238E27FC236}">
              <a16:creationId xmlns:a16="http://schemas.microsoft.com/office/drawing/2014/main" id="{7C459CD9-AE16-4EAD-BC0D-D03662683E1E}"/>
            </a:ext>
          </a:extLst>
        </cdr:cNvPr>
        <cdr:cNvCxnSpPr/>
      </cdr:nvCxnSpPr>
      <cdr:spPr>
        <a:xfrm xmlns:a="http://schemas.openxmlformats.org/drawingml/2006/main">
          <a:off x="1669854" y="1637247"/>
          <a:ext cx="1296956" cy="0"/>
        </a:xfrm>
        <a:prstGeom xmlns:a="http://schemas.openxmlformats.org/drawingml/2006/main" prst="line">
          <a:avLst/>
        </a:prstGeom>
        <a:ln xmlns:a="http://schemas.openxmlformats.org/drawingml/2006/main" w="38100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0.20029</cdr:x>
      <cdr:y>0.28107</cdr:y>
    </cdr:from>
    <cdr:to>
      <cdr:x>0.21405</cdr:x>
      <cdr:y>0.54098</cdr:y>
    </cdr:to>
    <cdr:cxnSp macro="">
      <cdr:nvCxnSpPr>
        <cdr:cNvPr id="20" name="מחבר ישר 19">
          <a:extLst xmlns:a="http://schemas.openxmlformats.org/drawingml/2006/main">
            <a:ext uri="{FF2B5EF4-FFF2-40B4-BE49-F238E27FC236}">
              <a16:creationId xmlns:a16="http://schemas.microsoft.com/office/drawing/2014/main" id="{BE24CB94-6180-457F-AC1F-13D726B195F2}"/>
            </a:ext>
          </a:extLst>
        </cdr:cNvPr>
        <cdr:cNvCxnSpPr/>
      </cdr:nvCxnSpPr>
      <cdr:spPr>
        <a:xfrm xmlns:a="http://schemas.openxmlformats.org/drawingml/2006/main" flipV="1">
          <a:off x="1666939" y="854059"/>
          <a:ext cx="114494" cy="789797"/>
        </a:xfrm>
        <a:prstGeom xmlns:a="http://schemas.openxmlformats.org/drawingml/2006/main" prst="line">
          <a:avLst/>
        </a:prstGeom>
        <a:ln xmlns:a="http://schemas.openxmlformats.org/drawingml/2006/main" w="38100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0.359</cdr:x>
      <cdr:y>0.55015</cdr:y>
    </cdr:from>
    <cdr:to>
      <cdr:x>0.37155</cdr:x>
      <cdr:y>0.60228</cdr:y>
    </cdr:to>
    <cdr:cxnSp macro="">
      <cdr:nvCxnSpPr>
        <cdr:cNvPr id="3" name="מחבר ישר 2">
          <a:extLst xmlns:a="http://schemas.openxmlformats.org/drawingml/2006/main">
            <a:ext uri="{FF2B5EF4-FFF2-40B4-BE49-F238E27FC236}">
              <a16:creationId xmlns:a16="http://schemas.microsoft.com/office/drawing/2014/main" id="{84249309-F605-427B-B6DB-0B1596E2C9DD}"/>
            </a:ext>
          </a:extLst>
        </cdr:cNvPr>
        <cdr:cNvCxnSpPr/>
      </cdr:nvCxnSpPr>
      <cdr:spPr>
        <a:xfrm xmlns:a="http://schemas.openxmlformats.org/drawingml/2006/main">
          <a:off x="3200611" y="2462802"/>
          <a:ext cx="111919" cy="233363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rgbClr val="0070C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5ACDFEA7-A0C9-4CD0-9468-6FB1605B5A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679998EA-FCAB-4FAB-840A-F9B8962F2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91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02E4-3D96-4821-B61A-9AA7CF1651DB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8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0DD9A-6181-4DAA-BD4E-DDFC604C66A6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52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6E74-EE30-4188-A9BF-85EF5FC23B35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10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69A67-A89C-406C-A2B4-ACFE243F5A3A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4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7373319-75D6-4516-BB0D-DE70EC8DD26C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6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FBF2-55DA-4758-B068-653BA4D46080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5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AB1D-C0CA-4D06-9C12-18DE8E773E41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23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DCEE2-2FE7-4B86-AB21-84D58062DB98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9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2FB6C-ED9A-4466-849E-8236A2D46C67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23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A2D1-D9F5-4F47-BB87-C2698257196D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7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2A329-6196-42D2-B7D6-F9E50E84BEE7}" type="datetime1">
              <a:rPr lang="en-US" smtClean="0"/>
              <a:t>6/25/2019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9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71CBFC2-71ED-4FA2-9F1E-1828F9FFF01A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Eitan Kosman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65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1.jp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liCbRZPrZA?feature=oembed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70FE62E-8150-4AA4-B975-2BEF98061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4355692"/>
            <a:ext cx="9085940" cy="1472224"/>
          </a:xfrm>
        </p:spPr>
        <p:txBody>
          <a:bodyPr anchor="b">
            <a:normAutofit/>
          </a:bodyPr>
          <a:lstStyle/>
          <a:p>
            <a:r>
              <a:rPr lang="en-US" sz="6600"/>
              <a:t>The Perceptron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352561B-350F-4051-BC6A-80BC09280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5827916"/>
            <a:ext cx="9052560" cy="44486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Eitan Kosman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5BA307C5-D5F3-43C3-818E-3E8949B75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49" t="7165" r="4075" b="5170"/>
          <a:stretch/>
        </p:blipFill>
        <p:spPr>
          <a:xfrm>
            <a:off x="635457" y="640080"/>
            <a:ext cx="9872091" cy="3316489"/>
          </a:xfrm>
          <a:prstGeom prst="rect">
            <a:avLst/>
          </a:prstGeom>
        </p:spPr>
      </p:pic>
      <p:grpSp>
        <p:nvGrpSpPr>
          <p:cNvPr id="19" name="Group 12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479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4C296C-E879-4713-BD3F-0E8C93EFF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0700"/>
            <a:ext cx="100584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The Problem</a:t>
            </a:r>
          </a:p>
          <a:p>
            <a:pPr lvl="1"/>
            <a:r>
              <a:rPr lang="en-US" sz="2400" dirty="0"/>
              <a:t>Linear </a:t>
            </a:r>
            <a:r>
              <a:rPr lang="en-US" sz="2400" dirty="0" err="1"/>
              <a:t>Seperability</a:t>
            </a:r>
            <a:r>
              <a:rPr lang="en-US" sz="2400" dirty="0"/>
              <a:t> – Def. 1</a:t>
            </a:r>
          </a:p>
          <a:p>
            <a:pPr lvl="1"/>
            <a:r>
              <a:rPr lang="en-US" sz="2400" dirty="0"/>
              <a:t>Linear </a:t>
            </a:r>
            <a:r>
              <a:rPr lang="en-US" sz="2400" dirty="0" err="1"/>
              <a:t>Seperability</a:t>
            </a:r>
            <a:r>
              <a:rPr lang="en-US" sz="2400" dirty="0"/>
              <a:t> – Def. 2</a:t>
            </a:r>
          </a:p>
          <a:p>
            <a:r>
              <a:rPr lang="en-US" sz="2800" dirty="0"/>
              <a:t>The Biological Neuron</a:t>
            </a:r>
          </a:p>
          <a:p>
            <a:pPr lvl="1"/>
            <a:r>
              <a:rPr lang="en-US" sz="2400" dirty="0"/>
              <a:t>Structure</a:t>
            </a:r>
          </a:p>
          <a:p>
            <a:pPr lvl="1"/>
            <a:r>
              <a:rPr lang="en-US" sz="2400" dirty="0"/>
              <a:t>A Mathematical model</a:t>
            </a:r>
          </a:p>
          <a:p>
            <a:r>
              <a:rPr lang="en-US" sz="2800" dirty="0">
                <a:solidFill>
                  <a:srgbClr val="0070C0"/>
                </a:solidFill>
              </a:rPr>
              <a:t>The Solution – Perceptron</a:t>
            </a:r>
          </a:p>
          <a:p>
            <a:pPr lvl="1"/>
            <a:r>
              <a:rPr lang="en-US" sz="2400" dirty="0"/>
              <a:t>A brief history</a:t>
            </a:r>
          </a:p>
          <a:p>
            <a:pPr lvl="1"/>
            <a:r>
              <a:rPr lang="en-US" sz="2400" dirty="0"/>
              <a:t>The algorithm</a:t>
            </a:r>
          </a:p>
          <a:p>
            <a:pPr lvl="1"/>
            <a:r>
              <a:rPr lang="en-US" sz="2400" dirty="0"/>
              <a:t>Intuitive interpretation for weights update</a:t>
            </a:r>
          </a:p>
          <a:p>
            <a:pPr lvl="1"/>
            <a:r>
              <a:rPr lang="en-US" sz="2400" dirty="0"/>
              <a:t>Theorem: Mistake bound</a:t>
            </a:r>
          </a:p>
          <a:p>
            <a:pPr lvl="1"/>
            <a:r>
              <a:rPr lang="en-US" sz="2400" dirty="0"/>
              <a:t>The fall of perceptron</a:t>
            </a:r>
          </a:p>
          <a:p>
            <a:pPr lvl="1"/>
            <a:r>
              <a:rPr lang="en-US" sz="2400" dirty="0"/>
              <a:t>Stopping criterions</a:t>
            </a:r>
          </a:p>
          <a:p>
            <a:pPr lvl="1"/>
            <a:r>
              <a:rPr lang="en-US" sz="2400" dirty="0"/>
              <a:t>Kernel Perceptron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9E72D65-A597-4665-8F87-35AE5159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FDF37DC4-EAEE-40A6-9721-B1E8C1AC9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9599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773BAC-072E-474F-A708-8ADEE2585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prehistory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264BD3-C769-4065-8B80-184CA55CA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26133"/>
            <a:ext cx="10058400" cy="4050792"/>
          </a:xfrm>
        </p:spPr>
        <p:txBody>
          <a:bodyPr/>
          <a:lstStyle/>
          <a:p>
            <a:r>
              <a:rPr lang="en-US" dirty="0"/>
              <a:t>W.S. McCulloch &amp; W. Pitts (1943). “A logical calculus of the ideas immanent in nervous activity”, Bulletin of Mathematical Biophysics, 5, 115-137</a:t>
            </a:r>
          </a:p>
          <a:p>
            <a:r>
              <a:rPr lang="en-US" dirty="0"/>
              <a:t>This seminal paper pointed out that simple artificial “neurons” could be made to perform basic logical operations such as AND, OR and NOT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8F635B3-05EF-495A-89F4-C802AE22D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3314700"/>
            <a:ext cx="9401175" cy="3238500"/>
          </a:xfrm>
          <a:prstGeom prst="rect">
            <a:avLst/>
          </a:prstGeom>
        </p:spPr>
      </p:pic>
      <p:sp>
        <p:nvSpPr>
          <p:cNvPr id="5" name="בועת מחשבה: ענן 4">
            <a:extLst>
              <a:ext uri="{FF2B5EF4-FFF2-40B4-BE49-F238E27FC236}">
                <a16:creationId xmlns:a16="http://schemas.microsoft.com/office/drawing/2014/main" id="{A3C7D4BD-28B7-4BC5-902F-E4D406843C01}"/>
              </a:ext>
            </a:extLst>
          </p:cNvPr>
          <p:cNvSpPr/>
          <p:nvPr/>
        </p:nvSpPr>
        <p:spPr>
          <a:xfrm>
            <a:off x="6696075" y="22479"/>
            <a:ext cx="5143500" cy="1609344"/>
          </a:xfrm>
          <a:prstGeom prst="cloudCallout">
            <a:avLst>
              <a:gd name="adj1" fmla="val -41018"/>
              <a:gd name="adj2" fmla="val 5954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Because of the “all-or-none” character of nervous activity, neural events and the relations among them can be treated by means of propositional logic.</a:t>
            </a:r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8744AF7-ECA1-4278-8A13-0D45BA7F3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423786"/>
            <a:ext cx="6327648" cy="365125"/>
          </a:xfrm>
        </p:spPr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476273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Box 4">
            <a:extLst>
              <a:ext uri="{FF2B5EF4-FFF2-40B4-BE49-F238E27FC236}">
                <a16:creationId xmlns:a16="http://schemas.microsoft.com/office/drawing/2014/main" id="{E535812B-5F60-43EB-8954-75377363E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2205" y="2938857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8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x+y-1</a:t>
            </a:r>
            <a:endParaRPr lang="en-US" altLang="en-US" sz="18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Box 5">
            <a:extLst>
              <a:ext uri="{FF2B5EF4-FFF2-40B4-BE49-F238E27FC236}">
                <a16:creationId xmlns:a16="http://schemas.microsoft.com/office/drawing/2014/main" id="{A87EBA71-34E2-4962-AC57-8ECE33254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9205" y="3213495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8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 *  </a:t>
            </a:r>
            <a:r>
              <a:rPr lang="en-GB" altLang="en-US" sz="1800" i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US" altLang="en-US" sz="1800" i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Box 6">
            <a:extLst>
              <a:ext uri="{FF2B5EF4-FFF2-40B4-BE49-F238E27FC236}">
                <a16:creationId xmlns:a16="http://schemas.microsoft.com/office/drawing/2014/main" id="{23544E78-1284-40F1-87BC-43FC54576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9205" y="2756295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8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 * +1</a:t>
            </a:r>
            <a:endParaRPr lang="en-US" altLang="en-US" sz="18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Box 7">
            <a:extLst>
              <a:ext uri="{FF2B5EF4-FFF2-40B4-BE49-F238E27FC236}">
                <a16:creationId xmlns:a16="http://schemas.microsoft.com/office/drawing/2014/main" id="{68A27CAA-336B-417A-BBAE-4B256CCC4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9205" y="2375295"/>
            <a:ext cx="1143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8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 * +1</a:t>
            </a:r>
            <a:endParaRPr lang="en-US" altLang="en-US" sz="18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Box 8">
            <a:extLst>
              <a:ext uri="{FF2B5EF4-FFF2-40B4-BE49-F238E27FC236}">
                <a16:creationId xmlns:a16="http://schemas.microsoft.com/office/drawing/2014/main" id="{0C3CCA7B-95CC-4230-A04D-D2E81BABD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605" y="2815032"/>
            <a:ext cx="16764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 sum&lt;0 : </a:t>
            </a:r>
            <a:r>
              <a:rPr lang="en-GB" altLang="en-US" sz="1600" b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 : </a:t>
            </a:r>
            <a:r>
              <a:rPr lang="en-GB" altLang="en-US" sz="1600" b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en-US" sz="1600" b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Box 9">
            <a:extLst>
              <a:ext uri="{FF2B5EF4-FFF2-40B4-BE49-F238E27FC236}">
                <a16:creationId xmlns:a16="http://schemas.microsoft.com/office/drawing/2014/main" id="{9C5915E8-C64D-473C-967A-20C09627AF6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393449" y="4001688"/>
            <a:ext cx="1068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000" i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endParaRPr lang="en-US" altLang="en-US" sz="2000" i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Box 10">
            <a:extLst>
              <a:ext uri="{FF2B5EF4-FFF2-40B4-BE49-F238E27FC236}">
                <a16:creationId xmlns:a16="http://schemas.microsoft.com/office/drawing/2014/main" id="{C56D5FF1-9C9C-4825-8E61-8BB90861E31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918118" y="4002482"/>
            <a:ext cx="1225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000" i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endParaRPr lang="en-US" altLang="en-US" sz="2000" i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Box 11">
            <a:extLst>
              <a:ext uri="{FF2B5EF4-FFF2-40B4-BE49-F238E27FC236}">
                <a16:creationId xmlns:a16="http://schemas.microsoft.com/office/drawing/2014/main" id="{F3B09257-BA95-4CD0-8ADA-092786F53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9030" y="3975495"/>
            <a:ext cx="1069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000" i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endParaRPr lang="en-US" altLang="en-US" sz="2000" i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Box 12">
            <a:extLst>
              <a:ext uri="{FF2B5EF4-FFF2-40B4-BE49-F238E27FC236}">
                <a16:creationId xmlns:a16="http://schemas.microsoft.com/office/drawing/2014/main" id="{21E40F0D-5153-45F7-B69A-6184441F9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630" y="3991370"/>
            <a:ext cx="1069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000" i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altLang="en-US" sz="2000" i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Group 13">
            <a:extLst>
              <a:ext uri="{FF2B5EF4-FFF2-40B4-BE49-F238E27FC236}">
                <a16:creationId xmlns:a16="http://schemas.microsoft.com/office/drawing/2014/main" id="{311DB02B-4870-4BEF-AAF5-C06662BDFCC3}"/>
              </a:ext>
            </a:extLst>
          </p:cNvPr>
          <p:cNvGrpSpPr>
            <a:grpSpLocks/>
          </p:cNvGrpSpPr>
          <p:nvPr/>
        </p:nvGrpSpPr>
        <p:grpSpPr bwMode="auto">
          <a:xfrm>
            <a:off x="7225005" y="3892945"/>
            <a:ext cx="1143000" cy="336550"/>
            <a:chOff x="2976" y="3443"/>
            <a:chExt cx="720" cy="212"/>
          </a:xfrm>
        </p:grpSpPr>
        <p:sp>
          <p:nvSpPr>
            <p:cNvPr id="39" name="Text Box 14">
              <a:extLst>
                <a:ext uri="{FF2B5EF4-FFF2-40B4-BE49-F238E27FC236}">
                  <a16:creationId xmlns:a16="http://schemas.microsoft.com/office/drawing/2014/main" id="{39A701E6-4AEB-4986-BCAA-E05627DF8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443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 Box 15">
              <a:extLst>
                <a:ext uri="{FF2B5EF4-FFF2-40B4-BE49-F238E27FC236}">
                  <a16:creationId xmlns:a16="http://schemas.microsoft.com/office/drawing/2014/main" id="{1597B0F1-D02A-42B4-9E63-4A5C96ADD6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443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Text Box 16">
            <a:extLst>
              <a:ext uri="{FF2B5EF4-FFF2-40B4-BE49-F238E27FC236}">
                <a16:creationId xmlns:a16="http://schemas.microsoft.com/office/drawing/2014/main" id="{75EA58DD-F88E-4F28-AFD8-7FA2243F0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7605" y="3892945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endParaRPr lang="en-US" altLang="en-US" sz="16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Group 17">
            <a:extLst>
              <a:ext uri="{FF2B5EF4-FFF2-40B4-BE49-F238E27FC236}">
                <a16:creationId xmlns:a16="http://schemas.microsoft.com/office/drawing/2014/main" id="{83AAB480-7245-41CC-8309-A6A10E3D22AB}"/>
              </a:ext>
            </a:extLst>
          </p:cNvPr>
          <p:cNvGrpSpPr>
            <a:grpSpLocks/>
          </p:cNvGrpSpPr>
          <p:nvPr/>
        </p:nvGrpSpPr>
        <p:grpSpPr bwMode="auto">
          <a:xfrm>
            <a:off x="7225005" y="3654820"/>
            <a:ext cx="1143000" cy="336550"/>
            <a:chOff x="2976" y="3293"/>
            <a:chExt cx="720" cy="212"/>
          </a:xfrm>
        </p:grpSpPr>
        <p:sp>
          <p:nvSpPr>
            <p:cNvPr id="43" name="Text Box 18">
              <a:extLst>
                <a:ext uri="{FF2B5EF4-FFF2-40B4-BE49-F238E27FC236}">
                  <a16:creationId xmlns:a16="http://schemas.microsoft.com/office/drawing/2014/main" id="{8D0EDF49-44AE-4E86-BA82-6D1CD240BB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293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 Box 19">
              <a:extLst>
                <a:ext uri="{FF2B5EF4-FFF2-40B4-BE49-F238E27FC236}">
                  <a16:creationId xmlns:a16="http://schemas.microsoft.com/office/drawing/2014/main" id="{4981F5F1-CF80-4D9D-AA32-32ADC9CE2D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293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Group 20">
            <a:extLst>
              <a:ext uri="{FF2B5EF4-FFF2-40B4-BE49-F238E27FC236}">
                <a16:creationId xmlns:a16="http://schemas.microsoft.com/office/drawing/2014/main" id="{D6D00402-A36A-4CBE-87A5-D88F6BC2482C}"/>
              </a:ext>
            </a:extLst>
          </p:cNvPr>
          <p:cNvGrpSpPr>
            <a:grpSpLocks/>
          </p:cNvGrpSpPr>
          <p:nvPr/>
        </p:nvGrpSpPr>
        <p:grpSpPr bwMode="auto">
          <a:xfrm>
            <a:off x="7225005" y="3426220"/>
            <a:ext cx="1143000" cy="336550"/>
            <a:chOff x="2976" y="3149"/>
            <a:chExt cx="720" cy="212"/>
          </a:xfrm>
        </p:grpSpPr>
        <p:sp>
          <p:nvSpPr>
            <p:cNvPr id="46" name="Text Box 21">
              <a:extLst>
                <a:ext uri="{FF2B5EF4-FFF2-40B4-BE49-F238E27FC236}">
                  <a16:creationId xmlns:a16="http://schemas.microsoft.com/office/drawing/2014/main" id="{7B691233-5E01-4BB3-AF35-4A5574EE39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149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 Box 22">
              <a:extLst>
                <a:ext uri="{FF2B5EF4-FFF2-40B4-BE49-F238E27FC236}">
                  <a16:creationId xmlns:a16="http://schemas.microsoft.com/office/drawing/2014/main" id="{461A50E1-BE79-410A-B9BA-107868B9B8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149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Group 23">
            <a:extLst>
              <a:ext uri="{FF2B5EF4-FFF2-40B4-BE49-F238E27FC236}">
                <a16:creationId xmlns:a16="http://schemas.microsoft.com/office/drawing/2014/main" id="{46DF8245-F73C-43DE-8049-A0D4417FFBB0}"/>
              </a:ext>
            </a:extLst>
          </p:cNvPr>
          <p:cNvGrpSpPr>
            <a:grpSpLocks/>
          </p:cNvGrpSpPr>
          <p:nvPr/>
        </p:nvGrpSpPr>
        <p:grpSpPr bwMode="auto">
          <a:xfrm>
            <a:off x="7225005" y="3197620"/>
            <a:ext cx="1143000" cy="336550"/>
            <a:chOff x="2976" y="3005"/>
            <a:chExt cx="720" cy="212"/>
          </a:xfrm>
        </p:grpSpPr>
        <p:sp>
          <p:nvSpPr>
            <p:cNvPr id="49" name="Text Box 24">
              <a:extLst>
                <a:ext uri="{FF2B5EF4-FFF2-40B4-BE49-F238E27FC236}">
                  <a16:creationId xmlns:a16="http://schemas.microsoft.com/office/drawing/2014/main" id="{33993108-B7BC-4D56-814E-91DD8F1C8F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005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 Box 25">
              <a:extLst>
                <a:ext uri="{FF2B5EF4-FFF2-40B4-BE49-F238E27FC236}">
                  <a16:creationId xmlns:a16="http://schemas.microsoft.com/office/drawing/2014/main" id="{4FE6D258-4727-4061-A414-54FBC1C087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005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1" name="Text Box 26">
            <a:extLst>
              <a:ext uri="{FF2B5EF4-FFF2-40B4-BE49-F238E27FC236}">
                <a16:creationId xmlns:a16="http://schemas.microsoft.com/office/drawing/2014/main" id="{C2FE9D74-D4B2-4D38-A744-4D15392DC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7605" y="3654820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en-US" sz="16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 Box 27">
            <a:extLst>
              <a:ext uri="{FF2B5EF4-FFF2-40B4-BE49-F238E27FC236}">
                <a16:creationId xmlns:a16="http://schemas.microsoft.com/office/drawing/2014/main" id="{2B2CFD48-31C2-45B2-BC7D-7768A03CA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7605" y="3426220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en-US" sz="16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 Box 28">
            <a:extLst>
              <a:ext uri="{FF2B5EF4-FFF2-40B4-BE49-F238E27FC236}">
                <a16:creationId xmlns:a16="http://schemas.microsoft.com/office/drawing/2014/main" id="{ABD03ED3-38C1-4534-A428-046FCCC8D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7605" y="3197620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en-US" sz="16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29">
            <a:extLst>
              <a:ext uri="{FF2B5EF4-FFF2-40B4-BE49-F238E27FC236}">
                <a16:creationId xmlns:a16="http://schemas.microsoft.com/office/drawing/2014/main" id="{0A8E50A8-BF12-4A85-8DD2-EFD5AC2060E7}"/>
              </a:ext>
            </a:extLst>
          </p:cNvPr>
          <p:cNvGrpSpPr>
            <a:grpSpLocks/>
          </p:cNvGrpSpPr>
          <p:nvPr/>
        </p:nvGrpSpPr>
        <p:grpSpPr bwMode="auto">
          <a:xfrm>
            <a:off x="6920205" y="2237182"/>
            <a:ext cx="2819400" cy="2317750"/>
            <a:chOff x="2784" y="2457"/>
            <a:chExt cx="1776" cy="1460"/>
          </a:xfrm>
        </p:grpSpPr>
        <p:grpSp>
          <p:nvGrpSpPr>
            <p:cNvPr id="55" name="Group 30">
              <a:extLst>
                <a:ext uri="{FF2B5EF4-FFF2-40B4-BE49-F238E27FC236}">
                  <a16:creationId xmlns:a16="http://schemas.microsoft.com/office/drawing/2014/main" id="{32252639-958C-4E59-9FBD-28E457637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4" y="2841"/>
              <a:ext cx="1776" cy="1076"/>
              <a:chOff x="2784" y="2784"/>
              <a:chExt cx="1776" cy="1076"/>
            </a:xfrm>
          </p:grpSpPr>
          <p:grpSp>
            <p:nvGrpSpPr>
              <p:cNvPr id="57" name="Group 31">
                <a:extLst>
                  <a:ext uri="{FF2B5EF4-FFF2-40B4-BE49-F238E27FC236}">
                    <a16:creationId xmlns:a16="http://schemas.microsoft.com/office/drawing/2014/main" id="{43F8F789-EB20-42C0-8B59-1AF69D9F8A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32" y="3047"/>
                <a:ext cx="1728" cy="576"/>
                <a:chOff x="2832" y="3047"/>
                <a:chExt cx="1728" cy="576"/>
              </a:xfrm>
            </p:grpSpPr>
            <p:sp>
              <p:nvSpPr>
                <p:cNvPr id="64" name="Rectangle 32">
                  <a:extLst>
                    <a:ext uri="{FF2B5EF4-FFF2-40B4-BE49-F238E27FC236}">
                      <a16:creationId xmlns:a16="http://schemas.microsoft.com/office/drawing/2014/main" id="{13123A1D-A694-4F31-8684-F964D488F0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3047"/>
                  <a:ext cx="1728" cy="57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Line 33">
                  <a:extLst>
                    <a:ext uri="{FF2B5EF4-FFF2-40B4-BE49-F238E27FC236}">
                      <a16:creationId xmlns:a16="http://schemas.microsoft.com/office/drawing/2014/main" id="{D2CDCCC4-311F-47DC-966B-A7F308C0EF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12" y="3047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6" name="Line 34">
                  <a:extLst>
                    <a:ext uri="{FF2B5EF4-FFF2-40B4-BE49-F238E27FC236}">
                      <a16:creationId xmlns:a16="http://schemas.microsoft.com/office/drawing/2014/main" id="{4B633620-BCDC-404D-B749-F2CAC72479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0" y="3047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7" name="Line 35">
                  <a:extLst>
                    <a:ext uri="{FF2B5EF4-FFF2-40B4-BE49-F238E27FC236}">
                      <a16:creationId xmlns:a16="http://schemas.microsoft.com/office/drawing/2014/main" id="{A07C15EF-363C-4E7B-BA1A-E404DB3825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88" y="3047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8" name="Line 36">
                  <a:extLst>
                    <a:ext uri="{FF2B5EF4-FFF2-40B4-BE49-F238E27FC236}">
                      <a16:creationId xmlns:a16="http://schemas.microsoft.com/office/drawing/2014/main" id="{20ED146F-D4A8-4061-8A3C-C639690904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3191"/>
                  <a:ext cx="172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9" name="Line 37">
                  <a:extLst>
                    <a:ext uri="{FF2B5EF4-FFF2-40B4-BE49-F238E27FC236}">
                      <a16:creationId xmlns:a16="http://schemas.microsoft.com/office/drawing/2014/main" id="{E453B231-CB39-4C5B-973F-1C8DEEF507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3335"/>
                  <a:ext cx="172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0" name="Line 38">
                  <a:extLst>
                    <a:ext uri="{FF2B5EF4-FFF2-40B4-BE49-F238E27FC236}">
                      <a16:creationId xmlns:a16="http://schemas.microsoft.com/office/drawing/2014/main" id="{6AACAB16-5599-44AF-8E7B-C664443ADF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3479"/>
                  <a:ext cx="172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58" name="Group 39">
                <a:extLst>
                  <a:ext uri="{FF2B5EF4-FFF2-40B4-BE49-F238E27FC236}">
                    <a16:creationId xmlns:a16="http://schemas.microsoft.com/office/drawing/2014/main" id="{68C4DB54-A6E9-44B4-826E-A70733B78D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4" y="2784"/>
                <a:ext cx="1776" cy="1076"/>
                <a:chOff x="2784" y="2784"/>
                <a:chExt cx="1776" cy="1076"/>
              </a:xfrm>
            </p:grpSpPr>
            <p:sp>
              <p:nvSpPr>
                <p:cNvPr id="59" name="Text Box 40">
                  <a:extLst>
                    <a:ext uri="{FF2B5EF4-FFF2-40B4-BE49-F238E27FC236}">
                      <a16:creationId xmlns:a16="http://schemas.microsoft.com/office/drawing/2014/main" id="{AA12F9C2-BCEA-4C12-B283-0FB8DDB68F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88" y="2784"/>
                  <a:ext cx="624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GB" altLang="en-US" sz="2200" dirty="0">
                      <a:solidFill>
                        <a:srgbClr val="003366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| y</a:t>
                  </a:r>
                  <a:endParaRPr lang="en-US" altLang="en-US" sz="2200" dirty="0">
                    <a:solidFill>
                      <a:srgbClr val="0033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 Box 41">
                  <a:extLst>
                    <a:ext uri="{FF2B5EF4-FFF2-40B4-BE49-F238E27FC236}">
                      <a16:creationId xmlns:a16="http://schemas.microsoft.com/office/drawing/2014/main" id="{817104A0-953E-441F-9DC0-FEA74F7B77A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4" y="2784"/>
                  <a:ext cx="624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GB" altLang="en-US" sz="2200">
                      <a:solidFill>
                        <a:srgbClr val="003366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lang="en-US" altLang="en-US" sz="2200">
                    <a:solidFill>
                      <a:srgbClr val="0033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 Box 42">
                  <a:extLst>
                    <a:ext uri="{FF2B5EF4-FFF2-40B4-BE49-F238E27FC236}">
                      <a16:creationId xmlns:a16="http://schemas.microsoft.com/office/drawing/2014/main" id="{776831FB-F6DE-4B7E-8B2F-BB58986736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84" y="2784"/>
                  <a:ext cx="624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GB" altLang="en-US" sz="2200">
                      <a:solidFill>
                        <a:srgbClr val="003366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en-US" altLang="en-US" sz="2200">
                    <a:solidFill>
                      <a:srgbClr val="0033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2" name="Text Box 43">
                  <a:extLst>
                    <a:ext uri="{FF2B5EF4-FFF2-40B4-BE49-F238E27FC236}">
                      <a16:creationId xmlns:a16="http://schemas.microsoft.com/office/drawing/2014/main" id="{127EE74E-4869-4898-B739-309A5275C5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86" y="3600"/>
                  <a:ext cx="674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GB" altLang="en-US" sz="2000" i="1" dirty="0">
                      <a:solidFill>
                        <a:srgbClr val="003366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output</a:t>
                  </a:r>
                  <a:endParaRPr lang="en-US" altLang="en-US" sz="2000" i="1" dirty="0">
                    <a:solidFill>
                      <a:srgbClr val="0033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3" name="Text Box 44">
                  <a:extLst>
                    <a:ext uri="{FF2B5EF4-FFF2-40B4-BE49-F238E27FC236}">
                      <a16:creationId xmlns:a16="http://schemas.microsoft.com/office/drawing/2014/main" id="{05EDEAC1-779F-4D34-B74F-14038AD5E4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6" y="3610"/>
                  <a:ext cx="67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GB" altLang="en-US" sz="2000" i="1" dirty="0">
                      <a:solidFill>
                        <a:srgbClr val="003366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inputs</a:t>
                  </a:r>
                  <a:endParaRPr lang="en-US" altLang="en-US" sz="2000" i="1" dirty="0">
                    <a:solidFill>
                      <a:srgbClr val="0033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56" name="Text Box 45">
              <a:extLst>
                <a:ext uri="{FF2B5EF4-FFF2-40B4-BE49-F238E27FC236}">
                  <a16:creationId xmlns:a16="http://schemas.microsoft.com/office/drawing/2014/main" id="{044DDF27-54CD-466B-ABE6-992DAECDC7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457"/>
              <a:ext cx="172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2000" b="1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Truth Table for Logical OR</a:t>
              </a:r>
              <a:endParaRPr lang="en-US" altLang="en-US" sz="2000" b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1" name="Group 46">
            <a:extLst>
              <a:ext uri="{FF2B5EF4-FFF2-40B4-BE49-F238E27FC236}">
                <a16:creationId xmlns:a16="http://schemas.microsoft.com/office/drawing/2014/main" id="{9F15A9C2-619E-4536-B471-118E28CC4F6B}"/>
              </a:ext>
            </a:extLst>
          </p:cNvPr>
          <p:cNvGrpSpPr>
            <a:grpSpLocks/>
          </p:cNvGrpSpPr>
          <p:nvPr/>
        </p:nvGrpSpPr>
        <p:grpSpPr bwMode="auto">
          <a:xfrm>
            <a:off x="2576805" y="2299095"/>
            <a:ext cx="3733800" cy="2438400"/>
            <a:chOff x="384" y="2496"/>
            <a:chExt cx="2352" cy="1536"/>
          </a:xfrm>
        </p:grpSpPr>
        <p:grpSp>
          <p:nvGrpSpPr>
            <p:cNvPr id="72" name="Group 47">
              <a:extLst>
                <a:ext uri="{FF2B5EF4-FFF2-40B4-BE49-F238E27FC236}">
                  <a16:creationId xmlns:a16="http://schemas.microsoft.com/office/drawing/2014/main" id="{E45933CA-BB79-4E0A-AB57-D559C597DE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5" y="2669"/>
              <a:ext cx="1825" cy="720"/>
              <a:chOff x="575" y="2669"/>
              <a:chExt cx="1825" cy="720"/>
            </a:xfrm>
          </p:grpSpPr>
          <p:sp>
            <p:nvSpPr>
              <p:cNvPr id="74" name="AutoShape 48">
                <a:extLst>
                  <a:ext uri="{FF2B5EF4-FFF2-40B4-BE49-F238E27FC236}">
                    <a16:creationId xmlns:a16="http://schemas.microsoft.com/office/drawing/2014/main" id="{1D1AE8F7-883A-4069-909C-DC805B943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200" y="2669"/>
                <a:ext cx="720" cy="720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rgbClr val="00206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>
                        <a:alpha val="50000"/>
                      </a:srgb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Line 49">
                <a:extLst>
                  <a:ext uri="{FF2B5EF4-FFF2-40B4-BE49-F238E27FC236}">
                    <a16:creationId xmlns:a16="http://schemas.microsoft.com/office/drawing/2014/main" id="{764A73D9-DC70-44CF-9EDC-6BD03F5EAA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2765"/>
                <a:ext cx="622" cy="0"/>
              </a:xfrm>
              <a:prstGeom prst="line">
                <a:avLst/>
              </a:prstGeom>
              <a:noFill/>
              <a:ln w="9525">
                <a:solidFill>
                  <a:srgbClr val="00206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6" name="Line 50">
                <a:extLst>
                  <a:ext uri="{FF2B5EF4-FFF2-40B4-BE49-F238E27FC236}">
                    <a16:creationId xmlns:a16="http://schemas.microsoft.com/office/drawing/2014/main" id="{9B6C1E5E-3733-43E1-9167-A91993B64D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030"/>
                <a:ext cx="622" cy="0"/>
              </a:xfrm>
              <a:prstGeom prst="line">
                <a:avLst/>
              </a:prstGeom>
              <a:noFill/>
              <a:ln w="9525">
                <a:solidFill>
                  <a:srgbClr val="00206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7" name="Line 51">
                <a:extLst>
                  <a:ext uri="{FF2B5EF4-FFF2-40B4-BE49-F238E27FC236}">
                    <a16:creationId xmlns:a16="http://schemas.microsoft.com/office/drawing/2014/main" id="{290B3326-291F-47E7-BBF5-CFE48D32E8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93"/>
                <a:ext cx="622" cy="0"/>
              </a:xfrm>
              <a:prstGeom prst="line">
                <a:avLst/>
              </a:prstGeom>
              <a:noFill/>
              <a:ln w="9525">
                <a:solidFill>
                  <a:srgbClr val="00206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8" name="Line 52">
                <a:extLst>
                  <a:ext uri="{FF2B5EF4-FFF2-40B4-BE49-F238E27FC236}">
                    <a16:creationId xmlns:a16="http://schemas.microsoft.com/office/drawing/2014/main" id="{FD8EC2D0-4323-49C8-A493-64E43694B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3030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00206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73" name="Rectangle 53">
              <a:extLst>
                <a:ext uri="{FF2B5EF4-FFF2-40B4-BE49-F238E27FC236}">
                  <a16:creationId xmlns:a16="http://schemas.microsoft.com/office/drawing/2014/main" id="{B5D365B3-DF0B-46FC-B5B2-EABB61C26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496"/>
              <a:ext cx="2352" cy="1536"/>
            </a:xfrm>
            <a:prstGeom prst="rect">
              <a:avLst/>
            </a:prstGeom>
            <a:noFill/>
            <a:ln w="9525">
              <a:solidFill>
                <a:srgbClr val="00206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D6E699BC-DE17-4884-9F45-4B97BE07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773BAC-072E-474F-A708-8ADEE2585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1958 – the perceptron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08D3978-521E-44D9-8D12-6A8039952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17" y="2149103"/>
            <a:ext cx="10583766" cy="3298436"/>
          </a:xfrm>
          <a:prstGeom prst="rect">
            <a:avLst/>
          </a:prstGeom>
        </p:spPr>
      </p:pic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1F450BA0-60D3-452B-8DF1-A53E4D5B7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01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421E15B1-5562-4A3F-907E-C50D690BD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7509" y="104775"/>
            <a:ext cx="4796981" cy="6648450"/>
          </a:xfrm>
          <a:prstGeom prst="rect">
            <a:avLst/>
          </a:prstGeom>
        </p:spPr>
      </p:pic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94C8BFD8-4603-49A8-92FE-A1A44603D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8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DB2D0AC-0B7D-455B-BD49-842DD9AD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– The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3FF7626-8F9F-428B-896C-13D888A4E8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14500"/>
                <a:ext cx="10058400" cy="4800600"/>
              </a:xfrm>
            </p:spPr>
            <p:txBody>
              <a:bodyPr/>
              <a:lstStyle/>
              <a:p>
                <a:r>
                  <a:rPr lang="en-US" dirty="0"/>
                  <a:t>The goal is to find a hyper-plane separating 2 </a:t>
                </a:r>
                <a:r>
                  <a:rPr lang="en-US" u="sng" dirty="0"/>
                  <a:t>known</a:t>
                </a:r>
                <a:r>
                  <a:rPr lang="en-US" dirty="0"/>
                  <a:t> classes.</a:t>
                </a:r>
              </a:p>
              <a:p>
                <a:r>
                  <a:rPr lang="en-US" dirty="0"/>
                  <a:t>Consider definition (1) for linear separability: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3FF7626-8F9F-428B-896C-13D888A4E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14500"/>
                <a:ext cx="10058400" cy="4800600"/>
              </a:xfrm>
              <a:blipFill>
                <a:blip r:embed="rId2"/>
                <a:stretch>
                  <a:fillRect l="-303" t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88A9C83-273F-4B23-835E-26604C53B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8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A6B1DF10-5E7D-4DF0-9B17-3DB5FBE4C9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511683"/>
                <a:ext cx="10058400" cy="405079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can eliminate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by augmenting representation with one dimension: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A6B1DF10-5E7D-4DF0-9B17-3DB5FBE4C9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511683"/>
                <a:ext cx="10058400" cy="4050792"/>
              </a:xfrm>
              <a:blipFill>
                <a:blip r:embed="rId2"/>
                <a:stretch>
                  <a:fillRect l="-606" t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תמונה 3">
            <a:extLst>
              <a:ext uri="{FF2B5EF4-FFF2-40B4-BE49-F238E27FC236}">
                <a16:creationId xmlns:a16="http://schemas.microsoft.com/office/drawing/2014/main" id="{ECDE00BD-D345-4AE7-AD52-1FB0B0A63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59" y="2918079"/>
            <a:ext cx="6630282" cy="3704947"/>
          </a:xfrm>
          <a:prstGeom prst="rect">
            <a:avLst/>
          </a:prstGeom>
        </p:spPr>
      </p:pic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16475CE4-2D0A-43FF-A847-CBC29505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299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מציין מיקום תוכן 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2D8AE568-671C-4300-A560-D1FCAF759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3888" y="115407"/>
            <a:ext cx="7124223" cy="6627185"/>
          </a:xfrm>
        </p:spPr>
      </p:pic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EB849F36-BDD9-4059-929F-DCF48841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7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D771671B-38F2-4B56-8000-F3539547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Weights Update : Intuition</a:t>
            </a:r>
          </a:p>
        </p:txBody>
      </p:sp>
      <p:graphicFrame>
        <p:nvGraphicFramePr>
          <p:cNvPr id="7" name="מציין מיקום תוכן 6">
            <a:extLst>
              <a:ext uri="{FF2B5EF4-FFF2-40B4-BE49-F238E27FC236}">
                <a16:creationId xmlns:a16="http://schemas.microsoft.com/office/drawing/2014/main" id="{51DE23FE-64ED-45DD-9086-81A4759592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11883" y="2619408"/>
          <a:ext cx="8915400" cy="377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FB8752C-3E1F-461C-B43F-5B384B62BCD4}"/>
              </a:ext>
            </a:extLst>
          </p:cNvPr>
          <p:cNvSpPr txBox="1"/>
          <p:nvPr/>
        </p:nvSpPr>
        <p:spPr>
          <a:xfrm>
            <a:off x="257175" y="1678477"/>
            <a:ext cx="11677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orange points are from class -1 and the green points are from class +1.</a:t>
            </a:r>
          </a:p>
          <a:p>
            <a:r>
              <a:rPr lang="en-US" sz="2400" dirty="0"/>
              <a:t>How would we update the decision line so that it classifies all the points correctly?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82239629-82AB-4D1A-971F-EBF7FD6E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8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59598"/>
              </p:ext>
            </p:extLst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404165" y="2396609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096000" y="1777484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B41ECAD1-9EBA-4981-A1C8-16AA5E499600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B41ECAD1-9EBA-4981-A1C8-16AA5E499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049A0000-A2CE-48A2-AE82-65B62154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47518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AF0B66-5599-4521-8468-D0E48358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4C296C-E879-4713-BD3F-0E8C93EFF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0700"/>
            <a:ext cx="100584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The Problem</a:t>
            </a:r>
          </a:p>
          <a:p>
            <a:pPr lvl="1"/>
            <a:r>
              <a:rPr lang="en-US" sz="2400" dirty="0"/>
              <a:t>Linear </a:t>
            </a:r>
            <a:r>
              <a:rPr lang="en-US" sz="2400" dirty="0" err="1"/>
              <a:t>Seperability</a:t>
            </a:r>
            <a:r>
              <a:rPr lang="en-US" sz="2400" dirty="0"/>
              <a:t> – Def. 1</a:t>
            </a:r>
          </a:p>
          <a:p>
            <a:pPr lvl="1"/>
            <a:r>
              <a:rPr lang="en-US" sz="2400" dirty="0"/>
              <a:t>Linear </a:t>
            </a:r>
            <a:r>
              <a:rPr lang="en-US" sz="2400" dirty="0" err="1"/>
              <a:t>Seperability</a:t>
            </a:r>
            <a:r>
              <a:rPr lang="en-US" sz="2400" dirty="0"/>
              <a:t> – Def. 2</a:t>
            </a:r>
          </a:p>
          <a:p>
            <a:r>
              <a:rPr lang="en-US" sz="2800" dirty="0"/>
              <a:t>A Biological Neuron</a:t>
            </a:r>
          </a:p>
          <a:p>
            <a:pPr lvl="1"/>
            <a:r>
              <a:rPr lang="en-US" sz="2400" dirty="0"/>
              <a:t>Structure</a:t>
            </a:r>
          </a:p>
          <a:p>
            <a:pPr lvl="1"/>
            <a:r>
              <a:rPr lang="en-US" sz="2400" dirty="0"/>
              <a:t>A Mathematical model</a:t>
            </a:r>
          </a:p>
          <a:p>
            <a:r>
              <a:rPr lang="en-US" sz="2800" dirty="0"/>
              <a:t>The Solution – Perceptron</a:t>
            </a:r>
          </a:p>
          <a:p>
            <a:pPr lvl="1"/>
            <a:r>
              <a:rPr lang="en-US" sz="2400" dirty="0"/>
              <a:t>A brief history</a:t>
            </a:r>
          </a:p>
          <a:p>
            <a:pPr lvl="1"/>
            <a:r>
              <a:rPr lang="en-US" sz="2400" dirty="0"/>
              <a:t>The algorithm</a:t>
            </a:r>
          </a:p>
          <a:p>
            <a:pPr lvl="1"/>
            <a:r>
              <a:rPr lang="en-US" sz="2400" dirty="0"/>
              <a:t>Intuitive interpretation for weights update</a:t>
            </a:r>
          </a:p>
          <a:p>
            <a:pPr lvl="1"/>
            <a:r>
              <a:rPr lang="en-US" sz="2400" dirty="0"/>
              <a:t>Theorem: Mistake bound</a:t>
            </a:r>
          </a:p>
          <a:p>
            <a:pPr lvl="1"/>
            <a:r>
              <a:rPr lang="en-US" sz="2400" dirty="0"/>
              <a:t>The fall of perceptron</a:t>
            </a:r>
          </a:p>
          <a:p>
            <a:pPr lvl="1"/>
            <a:r>
              <a:rPr lang="en-US" sz="2400" dirty="0"/>
              <a:t>Stopping criterions</a:t>
            </a:r>
          </a:p>
          <a:p>
            <a:pPr lvl="1"/>
            <a:r>
              <a:rPr lang="en-US" sz="2400" dirty="0"/>
              <a:t>Kernel Perceptron</a:t>
            </a:r>
          </a:p>
          <a:p>
            <a:pPr lvl="1"/>
            <a:endParaRPr lang="en-US" sz="240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15ACFDD-D68A-4B70-8E63-849DD158E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05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404165" y="2396609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096000" y="1777484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26597CC8-241A-4678-B64A-4EA82B2F6458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26597CC8-241A-4678-B64A-4EA82B2F6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F8460BDC-8FCA-4250-B03F-7E91EBCE5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3797766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4039"/>
              </p:ext>
            </p:extLst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404165" y="2396609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096000" y="1777484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p:sp>
        <p:nvSpPr>
          <p:cNvPr id="7" name="חץ: מעוקל ימינה 6">
            <a:extLst>
              <a:ext uri="{FF2B5EF4-FFF2-40B4-BE49-F238E27FC236}">
                <a16:creationId xmlns:a16="http://schemas.microsoft.com/office/drawing/2014/main" id="{B62A34F3-BF2E-48E0-B1AC-154EB3757605}"/>
              </a:ext>
            </a:extLst>
          </p:cNvPr>
          <p:cNvSpPr/>
          <p:nvPr/>
        </p:nvSpPr>
        <p:spPr>
          <a:xfrm rot="18826399" flipH="1">
            <a:off x="6096000" y="-32266"/>
            <a:ext cx="1149674" cy="1689616"/>
          </a:xfrm>
          <a:prstGeom prst="curvedRightArrow">
            <a:avLst>
              <a:gd name="adj1" fmla="val 32083"/>
              <a:gd name="adj2" fmla="val 61128"/>
              <a:gd name="adj3" fmla="val 49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0136783A-4615-42E4-9F87-F24CDA468145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0136783A-4615-42E4-9F87-F24CDA46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A6D1F33C-CE9B-4E2D-8FB9-213E592A4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1689542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0422357"/>
              </p:ext>
            </p:extLst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404165" y="2396609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096000" y="1777484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p:sp>
        <p:nvSpPr>
          <p:cNvPr id="7" name="חץ: מעוקל ימינה 6">
            <a:extLst>
              <a:ext uri="{FF2B5EF4-FFF2-40B4-BE49-F238E27FC236}">
                <a16:creationId xmlns:a16="http://schemas.microsoft.com/office/drawing/2014/main" id="{B62A34F3-BF2E-48E0-B1AC-154EB3757605}"/>
              </a:ext>
            </a:extLst>
          </p:cNvPr>
          <p:cNvSpPr/>
          <p:nvPr/>
        </p:nvSpPr>
        <p:spPr>
          <a:xfrm rot="18826399" flipH="1">
            <a:off x="6096000" y="-32266"/>
            <a:ext cx="1149674" cy="1689616"/>
          </a:xfrm>
          <a:prstGeom prst="curvedRightArrow">
            <a:avLst>
              <a:gd name="adj1" fmla="val 32083"/>
              <a:gd name="adj2" fmla="val 61128"/>
              <a:gd name="adj3" fmla="val 49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A3CD7B2A-2D4D-476C-828A-9C0F1D6CE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32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571673"/>
              </p:ext>
            </p:extLst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404165" y="2396609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096000" y="1777484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p:sp>
        <p:nvSpPr>
          <p:cNvPr id="7" name="חץ: מעוקל ימינה 6">
            <a:extLst>
              <a:ext uri="{FF2B5EF4-FFF2-40B4-BE49-F238E27FC236}">
                <a16:creationId xmlns:a16="http://schemas.microsoft.com/office/drawing/2014/main" id="{B62A34F3-BF2E-48E0-B1AC-154EB3757605}"/>
              </a:ext>
            </a:extLst>
          </p:cNvPr>
          <p:cNvSpPr/>
          <p:nvPr/>
        </p:nvSpPr>
        <p:spPr>
          <a:xfrm rot="18826399" flipH="1">
            <a:off x="6096000" y="-32266"/>
            <a:ext cx="1149674" cy="1689616"/>
          </a:xfrm>
          <a:prstGeom prst="curvedRightArrow">
            <a:avLst>
              <a:gd name="adj1" fmla="val 32083"/>
              <a:gd name="adj2" fmla="val 61128"/>
              <a:gd name="adj3" fmla="val 49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0C647363-BA58-40D8-A29A-0B30C33D8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11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134493"/>
              </p:ext>
            </p:extLst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633906" y="752475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5088302" y="1812066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p:sp>
        <p:nvSpPr>
          <p:cNvPr id="7" name="חץ: מעוקל ימינה 6">
            <a:extLst>
              <a:ext uri="{FF2B5EF4-FFF2-40B4-BE49-F238E27FC236}">
                <a16:creationId xmlns:a16="http://schemas.microsoft.com/office/drawing/2014/main" id="{B62A34F3-BF2E-48E0-B1AC-154EB3757605}"/>
              </a:ext>
            </a:extLst>
          </p:cNvPr>
          <p:cNvSpPr/>
          <p:nvPr/>
        </p:nvSpPr>
        <p:spPr>
          <a:xfrm rot="18826399" flipH="1">
            <a:off x="6096000" y="-32266"/>
            <a:ext cx="1149674" cy="1689616"/>
          </a:xfrm>
          <a:prstGeom prst="curvedRightArrow">
            <a:avLst>
              <a:gd name="adj1" fmla="val 32083"/>
              <a:gd name="adj2" fmla="val 61128"/>
              <a:gd name="adj3" fmla="val 49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3BEF4FD6-BF19-41A5-B236-12B4BE909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4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4499704"/>
              </p:ext>
            </p:extLst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6266314" y="1762127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7239657" y="2953141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3BEF4FD6-BF19-41A5-B236-12B4BE909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43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161569" y="2463767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266110" y="3233208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3BEF4FD6-BF19-41A5-B236-12B4BE909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07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308155-8169-46D9-999C-C2B48605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928DA3F-058B-4BB3-BCFA-8095754083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Theorem:</a:t>
                </a:r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be a sequence of labeled examples and assume it is linearly separable.</a:t>
                </a:r>
              </a:p>
              <a:p>
                <a:pPr marL="0" indent="0">
                  <a:buNone/>
                </a:pPr>
                <a:r>
                  <a:rPr lang="en-US" dirty="0"/>
                  <a:t>Denote: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there exists a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, then the number of mistakes made by the Perceptron algorithm of this sequence of example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928DA3F-058B-4BB3-BCFA-8095754083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04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1B8C7EBE-F334-42E9-AD04-B3449874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1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מציין מיקום תוכן 6">
            <a:extLst>
              <a:ext uri="{FF2B5EF4-FFF2-40B4-BE49-F238E27FC236}">
                <a16:creationId xmlns:a16="http://schemas.microsoft.com/office/drawing/2014/main" id="{51DE23FE-64ED-45DD-9086-81A4759592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1088556"/>
              </p:ext>
            </p:extLst>
          </p:nvPr>
        </p:nvGraphicFramePr>
        <p:xfrm>
          <a:off x="1511883" y="1921079"/>
          <a:ext cx="8915400" cy="4476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F2ADA2E9-713A-40AC-A0A7-2239F3832B9E}"/>
                  </a:ext>
                </a:extLst>
              </p:cNvPr>
              <p:cNvSpPr/>
              <p:nvPr/>
            </p:nvSpPr>
            <p:spPr>
              <a:xfrm>
                <a:off x="5093320" y="549191"/>
                <a:ext cx="1602683" cy="474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F2ADA2E9-713A-40AC-A0A7-2239F3832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320" y="549191"/>
                <a:ext cx="1602683" cy="474553"/>
              </a:xfrm>
              <a:prstGeom prst="rect">
                <a:avLst/>
              </a:prstGeom>
              <a:blipFill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680FABF2-8783-4F05-8555-D9A6FAAA19C8}"/>
                  </a:ext>
                </a:extLst>
              </p:cNvPr>
              <p:cNvSpPr/>
              <p:nvPr/>
            </p:nvSpPr>
            <p:spPr>
              <a:xfrm>
                <a:off x="4905449" y="1181608"/>
                <a:ext cx="1978427" cy="4182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680FABF2-8783-4F05-8555-D9A6FAAA1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449" y="1181608"/>
                <a:ext cx="1978427" cy="418256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סוגר מסולסל שמאלי 9">
            <a:extLst>
              <a:ext uri="{FF2B5EF4-FFF2-40B4-BE49-F238E27FC236}">
                <a16:creationId xmlns:a16="http://schemas.microsoft.com/office/drawing/2014/main" id="{4C95C114-678F-4080-949F-D81259A31DD7}"/>
              </a:ext>
            </a:extLst>
          </p:cNvPr>
          <p:cNvSpPr/>
          <p:nvPr/>
        </p:nvSpPr>
        <p:spPr>
          <a:xfrm rot="4580190" flipH="1">
            <a:off x="5275957" y="1925515"/>
            <a:ext cx="346240" cy="6963042"/>
          </a:xfrm>
          <a:prstGeom prst="leftBrace">
            <a:avLst>
              <a:gd name="adj1" fmla="val 16686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B0E547D5-2C21-4D96-8E85-5BD27C98D193}"/>
                  </a:ext>
                </a:extLst>
              </p:cNvPr>
              <p:cNvSpPr txBox="1"/>
              <p:nvPr/>
            </p:nvSpPr>
            <p:spPr>
              <a:xfrm>
                <a:off x="5354577" y="5491726"/>
                <a:ext cx="355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B0E547D5-2C21-4D96-8E85-5BD27C98D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577" y="5491726"/>
                <a:ext cx="35575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סוגר מסולסל שמאלי 13">
            <a:extLst>
              <a:ext uri="{FF2B5EF4-FFF2-40B4-BE49-F238E27FC236}">
                <a16:creationId xmlns:a16="http://schemas.microsoft.com/office/drawing/2014/main" id="{9FD054D6-6331-40D2-AC82-0C9AACFF1BE0}"/>
              </a:ext>
            </a:extLst>
          </p:cNvPr>
          <p:cNvSpPr/>
          <p:nvPr/>
        </p:nvSpPr>
        <p:spPr>
          <a:xfrm rot="9219796" flipH="1">
            <a:off x="4690701" y="4394907"/>
            <a:ext cx="59648" cy="256394"/>
          </a:xfrm>
          <a:prstGeom prst="leftBrace">
            <a:avLst>
              <a:gd name="adj1" fmla="val 16686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0287F8C7-E734-4F7B-B50F-9E7DD3F82956}"/>
                  </a:ext>
                </a:extLst>
              </p:cNvPr>
              <p:cNvSpPr txBox="1"/>
              <p:nvPr/>
            </p:nvSpPr>
            <p:spPr>
              <a:xfrm>
                <a:off x="4430726" y="4338438"/>
                <a:ext cx="355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0287F8C7-E734-4F7B-B50F-9E7DD3F82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726" y="4338438"/>
                <a:ext cx="35575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מלבן 15">
            <a:extLst>
              <a:ext uri="{FF2B5EF4-FFF2-40B4-BE49-F238E27FC236}">
                <a16:creationId xmlns:a16="http://schemas.microsoft.com/office/drawing/2014/main" id="{CBEE3687-A3FF-4353-8E76-24AB62B1DEC8}"/>
              </a:ext>
            </a:extLst>
          </p:cNvPr>
          <p:cNvSpPr/>
          <p:nvPr/>
        </p:nvSpPr>
        <p:spPr>
          <a:xfrm rot="3833849">
            <a:off x="4803345" y="4473384"/>
            <a:ext cx="108442" cy="1051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F10F0858-D16A-493D-B526-9BDDAE738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899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(initial weight vector) and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the weight vector after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mistake. </a:t>
                </a:r>
              </a:p>
              <a:p>
                <a:pPr marL="0" indent="0">
                  <a:buNone/>
                </a:pPr>
                <a:r>
                  <a:rPr lang="en-US" u="sng" dirty="0"/>
                  <a:t>Lemma 1: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b="0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r>
                  <a:rPr lang="en-US" b="0" u="sng" dirty="0"/>
                  <a:t>Lemma</a:t>
                </a:r>
                <a:r>
                  <a:rPr lang="en-US" u="sng" dirty="0"/>
                  <a:t> 2: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u="sng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C59558A9-4C2C-4832-B030-66578940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mistake bound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5B8DC7EE-6935-440A-B66D-B86979A96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1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D771671B-38F2-4B56-8000-F3539547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07" y="209131"/>
            <a:ext cx="10058400" cy="1609344"/>
          </a:xfrm>
        </p:spPr>
        <p:txBody>
          <a:bodyPr/>
          <a:lstStyle/>
          <a:p>
            <a:r>
              <a:rPr lang="en-US" b="1" dirty="0"/>
              <a:t>The Problem</a:t>
            </a:r>
          </a:p>
        </p:txBody>
      </p:sp>
      <p:graphicFrame>
        <p:nvGraphicFramePr>
          <p:cNvPr id="7" name="מציין מיקום תוכן 6">
            <a:extLst>
              <a:ext uri="{FF2B5EF4-FFF2-40B4-BE49-F238E27FC236}">
                <a16:creationId xmlns:a16="http://schemas.microsoft.com/office/drawing/2014/main" id="{51DE23FE-64ED-45DD-9086-81A4759592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0090947"/>
              </p:ext>
            </p:extLst>
          </p:nvPr>
        </p:nvGraphicFramePr>
        <p:xfrm>
          <a:off x="1857117" y="3746516"/>
          <a:ext cx="8322581" cy="3038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/>
              <p:nvPr/>
            </p:nvSpPr>
            <p:spPr>
              <a:xfrm>
                <a:off x="971954" y="1499777"/>
                <a:ext cx="10248091" cy="2366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set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/>
                  <a:t> and labels: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r>
                  <a:rPr lang="en-US" sz="2400" dirty="0"/>
                  <a:t>We want to find a transformation: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Y</a:t>
                </a:r>
              </a:p>
              <a:p>
                <a:pPr algn="ctr"/>
                <a:r>
                  <a:rPr lang="en-US" sz="2400" dirty="0" err="1"/>
                  <a:t>s.t.</a:t>
                </a:r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54" y="1499777"/>
                <a:ext cx="10248091" cy="2366545"/>
              </a:xfrm>
              <a:prstGeom prst="rect">
                <a:avLst/>
              </a:prstGeom>
              <a:blipFill>
                <a:blip r:embed="rId3"/>
                <a:stretch>
                  <a:fillRect l="-892" t="-2062" b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DB9A0CBD-E896-41F0-BA78-00ADA6AFE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770" y="6283744"/>
            <a:ext cx="6327648" cy="365125"/>
          </a:xfrm>
        </p:spPr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90926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Lemma 1: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b="0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update occurred when the perceptron did a mistake on 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C59558A9-4C2C-4832-B030-66578940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mistake bound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6C5EB254-9F9E-44A3-BF4F-2DED05249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62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u="sng" dirty="0"/>
                  <a:t>Lemma 2: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update occurred when the perceptron did a mistake on 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𝑠𝑖𝑛𝑐𝑒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𝑚𝑖𝑠𝑡𝑎𝑘𝑒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𝑜𝑐𝑐𝑢𝑟𝑒𝑑</m:t>
                              </m:r>
                            </m:e>
                          </m:eqAr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he-IL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𝑠𝑖𝑛𝑐𝑒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𝑚𝑖𝑠𝑡𝑎𝑘𝑒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𝑜𝑐𝑐𝑢𝑟𝑒𝑑</m:t>
                              </m:r>
                            </m:e>
                          </m:eqAr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C59558A9-4C2C-4832-B030-66578940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mistake bound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929CAE97-6606-4604-BDB2-526D04BF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11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65390A1-E5B8-42F5-AACB-BF6AE407D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77460"/>
            <a:ext cx="10058400" cy="4204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Now, equipped with the two lemmas, we know that from Lemma 1:</a:t>
            </a: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6BAA7A26-28D2-40C1-A5B9-5205155D7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mistake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902D7D6A-F2A1-4666-B046-C23B98414908}"/>
                  </a:ext>
                </a:extLst>
              </p:cNvPr>
              <p:cNvSpPr/>
              <p:nvPr/>
            </p:nvSpPr>
            <p:spPr>
              <a:xfrm>
                <a:off x="4118060" y="2197916"/>
                <a:ext cx="3955879" cy="9239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902D7D6A-F2A1-4666-B046-C23B984149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60" y="2197916"/>
                <a:ext cx="3955879" cy="923907"/>
              </a:xfrm>
              <a:prstGeom prst="rect">
                <a:avLst/>
              </a:prstGeom>
              <a:blipFill>
                <a:blip r:embed="rId2"/>
                <a:stretch>
                  <a:fillRect b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מלבן 7">
                <a:extLst>
                  <a:ext uri="{FF2B5EF4-FFF2-40B4-BE49-F238E27FC236}">
                    <a16:creationId xmlns:a16="http://schemas.microsoft.com/office/drawing/2014/main" id="{A8AA5313-EEA3-469C-9C8B-06CCC6E1216B}"/>
                  </a:ext>
                </a:extLst>
              </p:cNvPr>
              <p:cNvSpPr/>
              <p:nvPr/>
            </p:nvSpPr>
            <p:spPr>
              <a:xfrm>
                <a:off x="1069848" y="3225763"/>
                <a:ext cx="9542225" cy="3450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u="sng" dirty="0"/>
                  <a:t>Assume: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u="sng" dirty="0"/>
              </a:p>
              <a:p>
                <a:r>
                  <a:rPr lang="en-US" dirty="0"/>
                  <a:t>Thus –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Moreover, from lemma 2: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u="sng" dirty="0"/>
                  <a:t>Assume: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u="sng" dirty="0"/>
              </a:p>
              <a:p>
                <a:r>
                  <a:rPr lang="en-US" dirty="0"/>
                  <a:t>Thus –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8" name="מלבן 7">
                <a:extLst>
                  <a:ext uri="{FF2B5EF4-FFF2-40B4-BE49-F238E27FC236}">
                    <a16:creationId xmlns:a16="http://schemas.microsoft.com/office/drawing/2014/main" id="{A8AA5313-EEA3-469C-9C8B-06CCC6E12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48" y="3225763"/>
                <a:ext cx="9542225" cy="3450175"/>
              </a:xfrm>
              <a:prstGeom prst="rect">
                <a:avLst/>
              </a:prstGeom>
              <a:blipFill>
                <a:blip r:embed="rId3"/>
                <a:stretch>
                  <a:fillRect l="-575" t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3BE2183C-2DC8-4631-895B-159D80AD3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50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1800" u="sng" dirty="0"/>
                  <a:t>Recap:</a:t>
                </a:r>
              </a:p>
              <a:p>
                <a:pPr marL="0" indent="0">
                  <a:buNone/>
                </a:pPr>
                <a:r>
                  <a:rPr lang="en-US" sz="1800" dirty="0"/>
                  <a:t>After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 mistakes: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≤</m:t>
                      </m:r>
                      <m:limLow>
                        <m:limLow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𝑠𝑐𝑎𝑙𝑎𝑟</m:t>
                          </m:r>
                        </m:lim>
                      </m:limLow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limLow>
                        <m:limLow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𝐶𝑎𝑢𝑐h𝑦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𝑆𝑐h𝑤𝑎𝑟𝑧</m:t>
                              </m:r>
                            </m:e>
                          </m:eqArr>
                        </m:lim>
                      </m:limLow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lim>
                      </m:limLow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b="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424" t="-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mistake bound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68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AE56C37-70E2-48F0-96A7-AB1AD7A3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fall of the perceptron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003B7F4-C0B1-401E-83FF-886D9623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945239"/>
            <a:ext cx="502665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first computer built around the concept of perceptron looked like this.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Even the wiring was supposed to simulate the connections of neurons.</a:t>
            </a:r>
          </a:p>
        </p:txBody>
      </p:sp>
      <p:pic>
        <p:nvPicPr>
          <p:cNvPr id="5" name="תמונה 4" descr="תמונה שמכילה בניין, חוץ, מחשב&#10;&#10;התיאור נוצר באופן אוטומטי">
            <a:extLst>
              <a:ext uri="{FF2B5EF4-FFF2-40B4-BE49-F238E27FC236}">
                <a16:creationId xmlns:a16="http://schemas.microsoft.com/office/drawing/2014/main" id="{C44D6EE7-D83A-4431-BC2D-18134DAD4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281" y="1945239"/>
            <a:ext cx="3585944" cy="4413470"/>
          </a:xfrm>
          <a:prstGeom prst="rect">
            <a:avLst/>
          </a:prstGeom>
        </p:spPr>
      </p:pic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747E836-E7CE-40E6-BFE5-09A03BDD9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1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AE56C37-70E2-48F0-96A7-AB1AD7A31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 dirty="0"/>
              <a:t>The fall of the perceptron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003B7F4-C0B1-401E-83FF-886D9623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However, a paper describing the perceptron’s shortcomings, particularly that it was effective only at solving simple problems, led to a drastic drop in interest in artificial neural networks in the 1960’s.</a:t>
            </a:r>
          </a:p>
          <a:p>
            <a:pPr marL="0" indent="0">
              <a:buNone/>
            </a:pPr>
            <a:r>
              <a:rPr lang="en-US" dirty="0"/>
              <a:t>Unless input categories were “linearly separable”, a perceptron could not learn to discriminate between them. </a:t>
            </a:r>
            <a:r>
              <a:rPr lang="en-US" b="1" u="sng" dirty="0"/>
              <a:t>Example: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F8CE100-F77A-450C-ADD7-BD2E8376C1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855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14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D7EF6EF-919C-4ED9-9AC7-2485BA6DE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18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8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045633D-7FA7-4D93-8E45-D385B582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82532B9D-ADFC-4AEF-97D4-9FC87BB61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12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A897C1E-1556-4278-80BF-99A8E93E5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343" y="1003128"/>
            <a:ext cx="5439721" cy="5249332"/>
          </a:xfrm>
          <a:prstGeom prst="rect">
            <a:avLst/>
          </a:prstGeom>
        </p:spPr>
      </p:pic>
      <p:sp>
        <p:nvSpPr>
          <p:cNvPr id="18" name="כותרת 1">
            <a:extLst>
              <a:ext uri="{FF2B5EF4-FFF2-40B4-BE49-F238E27FC236}">
                <a16:creationId xmlns:a16="http://schemas.microsoft.com/office/drawing/2014/main" id="{24B809FD-A6C7-4F58-83BF-43972F0A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281" y="321732"/>
            <a:ext cx="6743844" cy="1609344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/>
              <a:t>xor</a:t>
            </a:r>
            <a:endParaRPr lang="en-US" sz="4800" dirty="0"/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4DCB3EDA-AC35-4857-B399-55BC50C63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06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4B3EBA9-9D71-4EB4-B2C1-AB1C865FA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02965"/>
            <a:ext cx="10058400" cy="4941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dirty="0"/>
              <a:t>The mistake bound holds only if the dataset is linearly sepa</a:t>
            </a:r>
            <a:r>
              <a:rPr lang="en-US" sz="1800" dirty="0"/>
              <a:t>rable.</a:t>
            </a:r>
          </a:p>
          <a:p>
            <a:pPr marL="0" indent="0">
              <a:buNone/>
            </a:pPr>
            <a:r>
              <a:rPr lang="en-US" sz="1800" b="0" dirty="0"/>
              <a:t>If it’s not the case, one could define other </a:t>
            </a:r>
            <a:r>
              <a:rPr lang="en-US" sz="1800" b="0" dirty="0" err="1"/>
              <a:t>critertions</a:t>
            </a:r>
            <a:r>
              <a:rPr lang="en-US" sz="1800" b="0" dirty="0"/>
              <a:t>:</a:t>
            </a:r>
            <a:endParaRPr lang="en-US" sz="1800" dirty="0"/>
          </a:p>
          <a:p>
            <a:r>
              <a:rPr lang="en-US" sz="1800" u="sng" dirty="0"/>
              <a:t>Approach 1:</a:t>
            </a:r>
            <a:r>
              <a:rPr lang="en-US" sz="1800" dirty="0"/>
              <a:t> Consider the perceptron as an any-time algorithm. When the user is out of time or resources, return the current weights.</a:t>
            </a:r>
          </a:p>
          <a:p>
            <a:r>
              <a:rPr lang="en-US" sz="1800" u="sng" dirty="0"/>
              <a:t>Approach 2:</a:t>
            </a:r>
            <a:r>
              <a:rPr lang="en-US" sz="1800" dirty="0"/>
              <a:t> After each update, calculate the accuracy, and remember the weights with highest accuracy:</a:t>
            </a:r>
          </a:p>
          <a:p>
            <a:endParaRPr lang="en-US" sz="1800" b="0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Stopping criterions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C2EF335-D869-4130-B215-3CA4456CB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540" y="3654084"/>
            <a:ext cx="4257923" cy="315352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52670A9-3ED1-4B4F-B837-773E2B7C7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92" y="3754119"/>
            <a:ext cx="4030826" cy="28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72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/>
              </a:bodyPr>
              <a:lstStyle/>
              <a:p>
                <a:r>
                  <a:rPr lang="en-US" sz="1800" b="0" dirty="0"/>
                  <a:t>Lets have a look at the learning rule:</a:t>
                </a:r>
              </a:p>
              <a:p>
                <a:pPr marL="0" indent="0">
                  <a:buNone/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b="0" dirty="0"/>
                  <a:t>	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b="0" dirty="0"/>
              </a:p>
              <a:p>
                <a:r>
                  <a:rPr lang="en-US" sz="1800" b="0" dirty="0"/>
                  <a:t>Thus, we can infer that the weights vector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800" b="0" dirty="0"/>
                  <a:t> learned by the Perceptron’s algorithm is a linear combination of all the data points: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="0" dirty="0"/>
                  <a:t> is a “mistake-counter” - how many times the perceptron made a mistake on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b="0" dirty="0"/>
              </a:p>
              <a:p>
                <a:r>
                  <a:rPr lang="en-US" sz="1800" dirty="0"/>
                  <a:t>We can rewrite the prediction formula of a new observation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8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b="0" dirty="0"/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242" t="-1110" r="-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3541924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8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b="0" dirty="0"/>
              </a:p>
              <a:p>
                <a:r>
                  <a:rPr lang="en-US" sz="1800" dirty="0"/>
                  <a:t>In other words, the dual problem is finding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/>
                  <a:t>. The new learning algorithm would loop thru the samples and make predictions, but now it will update a “mistake counter” vector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/>
                  <a:t> rather than updating a weights vector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u="sng" dirty="0"/>
                  <a:t>First observation:</a:t>
                </a:r>
              </a:p>
              <a:p>
                <a:pPr marL="274320" lvl="1" indent="0">
                  <a:buNone/>
                </a:pPr>
                <a:r>
                  <a:rPr lang="en-US" dirty="0"/>
                  <a:t>We can define a 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and during learning we can zero (and consider dropping samples from the dataset) any mistake-counter that reaches a value above it, i.e.:</a:t>
                </a:r>
              </a:p>
              <a:p>
                <a:pPr marL="274320" lvl="1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27432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𝑑𝑟𝑜𝑝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𝑑𝑎𝑡𝑎𝑠𝑒𝑡</m:t>
                    </m:r>
                  </m:oMath>
                </a14:m>
                <a:endParaRPr lang="en-US" dirty="0"/>
              </a:p>
              <a:p>
                <a:pPr marL="182563" lvl="1" indent="-182563"/>
                <a:endParaRPr lang="en-US" dirty="0"/>
              </a:p>
              <a:p>
                <a:pPr marL="182563" lvl="1" indent="-182563"/>
                <a:r>
                  <a:rPr lang="en-US" dirty="0"/>
                  <a:t>This could help us detecting outliers</a:t>
                </a:r>
              </a:p>
              <a:p>
                <a:pPr marL="0" indent="0">
                  <a:buNone/>
                </a:pPr>
                <a:endParaRPr lang="en-US" sz="1800" b="0" dirty="0"/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1144975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D771671B-38F2-4B56-8000-F3539547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Definition (1): Linear Separability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/>
              <p:nvPr/>
            </p:nvSpPr>
            <p:spPr>
              <a:xfrm>
                <a:off x="1528665" y="2093976"/>
                <a:ext cx="9134670" cy="3637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/>
                  <a:t> be 2 sets of points.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are linearly separable if there exist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real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such that: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above terms could also be represented as inner product: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where: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,..,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665" y="2093976"/>
                <a:ext cx="9134670" cy="3637791"/>
              </a:xfrm>
              <a:prstGeom prst="rect">
                <a:avLst/>
              </a:prstGeom>
              <a:blipFill>
                <a:blip r:embed="rId2"/>
                <a:stretch>
                  <a:fillRect l="-1068" t="-1342" r="-1602" b="-1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96734057-2F88-497D-9DBD-6A457374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88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4B3EBA9-9D71-4EB4-B2C1-AB1C865FA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02965"/>
            <a:ext cx="10058400" cy="4941116"/>
          </a:xfrm>
        </p:spPr>
        <p:txBody>
          <a:bodyPr>
            <a:normAutofit/>
          </a:bodyPr>
          <a:lstStyle/>
          <a:p>
            <a:r>
              <a:rPr lang="en-US" sz="1800" u="sng" dirty="0"/>
              <a:t>Second observation:</a:t>
            </a:r>
          </a:p>
          <a:p>
            <a:r>
              <a:rPr lang="en-US" sz="1800" dirty="0"/>
              <a:t>While there exist datasets that aren’t linearly separable in a given form (set of features), we can find a transformations to another space where the points are linearly separable: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2B64C9B5-DE97-4B16-8386-A0D4A2DD9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68" y="2784151"/>
            <a:ext cx="6443663" cy="395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13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דיה מקוונת 4" title="SVM with polynomial kernel visualization">
            <a:hlinkClick r:id="" action="ppaction://media"/>
            <a:extLst>
              <a:ext uri="{FF2B5EF4-FFF2-40B4-BE49-F238E27FC236}">
                <a16:creationId xmlns:a16="http://schemas.microsoft.com/office/drawing/2014/main" id="{1900FFF4-520C-468B-ABA2-6E1627CC4C3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03525" y="1703388"/>
            <a:ext cx="6591300" cy="4940300"/>
          </a:xfrm>
          <a:prstGeom prst="rect">
            <a:avLst/>
          </a:prstGeom>
        </p:spPr>
      </p:pic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954621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92D2B10B-77E7-4DE7-921C-4102AA6E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40" y="1632857"/>
            <a:ext cx="6769464" cy="507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00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/>
              </a:bodyPr>
              <a:lstStyle/>
              <a:p>
                <a:r>
                  <a:rPr lang="en-US" sz="1800" b="0" dirty="0"/>
                  <a:t>Our next goal is to find transformations to spaces where our datasets are linearly separable. But firstly, we have to find a method to apply these transformations effectively.</a:t>
                </a:r>
                <a:endParaRPr lang="en-US" sz="1800" dirty="0"/>
              </a:p>
              <a:p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/>
                  <a:t> be the features’ space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dirty="0"/>
                  <a:t>. We want to find a transformation: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r>
                  <a:rPr lang="en-US" sz="1800" b="0" dirty="0"/>
                  <a:t>The original prediction rule was: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b="0" dirty="0"/>
              </a:p>
              <a:p>
                <a:r>
                  <a:rPr lang="en-US" sz="1800" b="0" dirty="0"/>
                  <a:t>In the new features’ space, the prediction rule would become: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In a low dimensions space, we cannot deal with more complex datasets.</a:t>
                </a:r>
              </a:p>
              <a:p>
                <a:r>
                  <a:rPr lang="en-US" sz="1800" dirty="0"/>
                  <a:t>In a high dimensions space, the computations become very slow.</a:t>
                </a:r>
              </a:p>
              <a:p>
                <a:r>
                  <a:rPr lang="en-US" sz="1800" dirty="0"/>
                  <a:t>A new trick called – “</a:t>
                </a:r>
                <a:r>
                  <a:rPr lang="en-US" sz="1800" b="1" u="sng" dirty="0"/>
                  <a:t>The Kernel Trick”</a:t>
                </a:r>
                <a:r>
                  <a:rPr lang="en-US" sz="1800" dirty="0"/>
                  <a:t> – comes to the rescue!</a:t>
                </a:r>
              </a:p>
              <a:p>
                <a:endParaRPr lang="en-US" sz="1800" dirty="0"/>
              </a:p>
              <a:p>
                <a:pPr marL="0" indent="0">
                  <a:buNone/>
                </a:pPr>
                <a:endParaRPr lang="en-US" sz="1800" b="0" dirty="0"/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242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930091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/>
              </a:bodyPr>
              <a:lstStyle/>
              <a:p>
                <a:r>
                  <a:rPr lang="en-US" sz="1800" b="0" dirty="0"/>
                  <a:t>It makes it possible to get the same results as if you added many features, without adding them in practice.</a:t>
                </a:r>
              </a:p>
              <a:p>
                <a:r>
                  <a:rPr lang="en-US" sz="1800" dirty="0"/>
                  <a:t>Usually, we define a kernel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800" dirty="0"/>
                  <a:t> such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dirty="0"/>
                  <a:t> and find a direct formula that doesn’t involve any transformation to a higher dimension space.</a:t>
                </a:r>
              </a:p>
              <a:p>
                <a:r>
                  <a:rPr lang="en-US" sz="1800" u="sng" dirty="0"/>
                  <a:t>Example: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The inner product: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Note that computing that dot project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 is the original features’ space is less expensive than computing the dot product in the transformed space.</a:t>
                </a:r>
              </a:p>
              <a:p>
                <a:pPr marL="0" indent="0">
                  <a:buNone/>
                </a:pPr>
                <a:endParaRPr lang="en-US" sz="1800" b="0" dirty="0"/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545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3804902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/>
              </a:bodyPr>
              <a:lstStyle/>
              <a:p>
                <a:r>
                  <a:rPr lang="en-US" sz="1800" b="0" dirty="0"/>
                  <a:t>Examples of the most used kernel functions:</a:t>
                </a:r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𝑃𝑜𝑙𝑦𝑛𝑜𝑚𝑖𝑎𝑙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𝑘𝑒𝑟𝑛𝑒𝑙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𝑑𝑒𝑔𝑟𝑒𝑒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𝐺𝑎𝑢𝑠𝑠𝑖𝑎𝑛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𝑘𝑒𝑟𝑛𝑒𝑙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𝑅𝐵𝐺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𝑘𝑒𝑟𝑛𝑒𝑙</m:t>
                    </m:r>
                  </m:oMath>
                </a14:m>
                <a:endParaRPr lang="en-US" sz="1400" b="0" dirty="0"/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𝑆𝑖𝑔𝑚𝑜𝑖𝑑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𝑘𝑒𝑟𝑛𝑒𝑙</m:t>
                    </m:r>
                  </m:oMath>
                </a14:m>
                <a:r>
                  <a:rPr lang="en-US" sz="1800" b="0" dirty="0"/>
                  <a:t> </a:t>
                </a:r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242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1669087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0" dirty="0"/>
                  <a:t>Initialize a mistake-counter vector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dirty="0"/>
                  <a:t>While some stopping criterion isn’t met:</a:t>
                </a:r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:r>
                  <a:rPr lang="en-US" sz="1800" dirty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b="0" dirty="0"/>
                  <a:t> in the training set:</a:t>
                </a:r>
              </a:p>
              <a:p>
                <a:pPr marL="0" indent="0">
                  <a:buNone/>
                </a:pPr>
                <a:r>
                  <a:rPr lang="en-US" sz="1800" dirty="0"/>
                  <a:t>		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b="0" dirty="0"/>
                  <a:t>	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sz="1800" dirty="0"/>
                  <a:t>The prediction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𝜑</m:t>
                          </m:r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b="0" dirty="0"/>
              </a:p>
              <a:p>
                <a:pPr marL="0" indent="0">
                  <a:buNone/>
                </a:pPr>
                <a:endParaRPr lang="en-US" sz="1800" b="0" dirty="0"/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545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 – the algorithm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00092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D771671B-38F2-4B56-8000-F3539547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70332"/>
            <a:ext cx="10058400" cy="1609344"/>
          </a:xfrm>
        </p:spPr>
        <p:txBody>
          <a:bodyPr>
            <a:normAutofit/>
          </a:bodyPr>
          <a:lstStyle/>
          <a:p>
            <a:r>
              <a:rPr lang="en-US" sz="4800" b="1" dirty="0"/>
              <a:t>Definition 1 Interpretation</a:t>
            </a:r>
          </a:p>
        </p:txBody>
      </p:sp>
      <p:graphicFrame>
        <p:nvGraphicFramePr>
          <p:cNvPr id="7" name="מציין מיקום תוכן 6">
            <a:extLst>
              <a:ext uri="{FF2B5EF4-FFF2-40B4-BE49-F238E27FC236}">
                <a16:creationId xmlns:a16="http://schemas.microsoft.com/office/drawing/2014/main" id="{51DE23FE-64ED-45DD-9086-81A4759592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74021"/>
              </p:ext>
            </p:extLst>
          </p:nvPr>
        </p:nvGraphicFramePr>
        <p:xfrm>
          <a:off x="1464258" y="3079750"/>
          <a:ext cx="8915400" cy="377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/>
              <p:nvPr/>
            </p:nvSpPr>
            <p:spPr>
              <a:xfrm>
                <a:off x="942975" y="1607492"/>
                <a:ext cx="108229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Given vector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/>
                  <a:t>, we can define a hyper-plane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Thus, the hyper-plane separates the field into 2 regions such that all points belong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are</a:t>
                </a:r>
                <a:r>
                  <a:rPr lang="he-IL" sz="2000" dirty="0"/>
                  <a:t> </a:t>
                </a:r>
                <a:r>
                  <a:rPr lang="en-US" sz="2000" dirty="0"/>
                  <a:t>in one region and all points belong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are in the other region.</a:t>
                </a:r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" y="1607492"/>
                <a:ext cx="10822927" cy="1323439"/>
              </a:xfrm>
              <a:prstGeom prst="rect">
                <a:avLst/>
              </a:prstGeom>
              <a:blipFill>
                <a:blip r:embed="rId3"/>
                <a:stretch>
                  <a:fillRect l="-620" t="-2765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9A7E9348-6942-411B-A164-E7A49DDCF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5740" y="6305105"/>
            <a:ext cx="6327648" cy="365125"/>
          </a:xfrm>
        </p:spPr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172486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D771671B-38F2-4B56-8000-F3539547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Definition (2): Linear </a:t>
            </a:r>
            <a:r>
              <a:rPr lang="en-US" sz="4800" b="1" dirty="0" err="1"/>
              <a:t>Seperability</a:t>
            </a:r>
            <a:endParaRPr lang="en-US" sz="4800" b="1" dirty="0"/>
          </a:p>
        </p:txBody>
      </p:sp>
      <p:graphicFrame>
        <p:nvGraphicFramePr>
          <p:cNvPr id="5" name="מציין מיקום תוכן 6">
            <a:extLst>
              <a:ext uri="{FF2B5EF4-FFF2-40B4-BE49-F238E27FC236}">
                <a16:creationId xmlns:a16="http://schemas.microsoft.com/office/drawing/2014/main" id="{F3E93555-EECA-44A4-B7E2-5178EEB23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685975"/>
              </p:ext>
            </p:extLst>
          </p:nvPr>
        </p:nvGraphicFramePr>
        <p:xfrm>
          <a:off x="1857117" y="3746516"/>
          <a:ext cx="8322581" cy="3038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/>
              <p:nvPr/>
            </p:nvSpPr>
            <p:spPr>
              <a:xfrm>
                <a:off x="1528665" y="1711490"/>
                <a:ext cx="9134670" cy="1206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/>
                  <a:t> be 2 sets of points.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are linearly separable precisely when their respective convex hulls are disjoint (do not overlap)</a:t>
                </a:r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665" y="1711490"/>
                <a:ext cx="9134670" cy="1206869"/>
              </a:xfrm>
              <a:prstGeom prst="rect">
                <a:avLst/>
              </a:prstGeom>
              <a:blipFill>
                <a:blip r:embed="rId3"/>
                <a:stretch>
                  <a:fillRect l="-1068" t="-4040" r="-1469" b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E56D4D9-D369-4BBB-A2F3-B6CC45A19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298" y="6289562"/>
            <a:ext cx="6327648" cy="365125"/>
          </a:xfrm>
        </p:spPr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110484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4C296C-E879-4713-BD3F-0E8C93EFF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0700"/>
            <a:ext cx="100584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The Problem</a:t>
            </a:r>
          </a:p>
          <a:p>
            <a:pPr lvl="1"/>
            <a:r>
              <a:rPr lang="en-US" sz="2400" dirty="0"/>
              <a:t>Linear </a:t>
            </a:r>
            <a:r>
              <a:rPr lang="en-US" sz="2400" dirty="0" err="1"/>
              <a:t>Seperability</a:t>
            </a:r>
            <a:r>
              <a:rPr lang="en-US" sz="2400" dirty="0"/>
              <a:t> – Def. 1</a:t>
            </a:r>
          </a:p>
          <a:p>
            <a:pPr lvl="1"/>
            <a:r>
              <a:rPr lang="en-US" sz="2400" dirty="0"/>
              <a:t>Linear </a:t>
            </a:r>
            <a:r>
              <a:rPr lang="en-US" sz="2400" dirty="0" err="1"/>
              <a:t>Seperability</a:t>
            </a:r>
            <a:r>
              <a:rPr lang="en-US" sz="2400" dirty="0"/>
              <a:t> – Def. 2</a:t>
            </a:r>
          </a:p>
          <a:p>
            <a:r>
              <a:rPr lang="en-US" sz="2800" dirty="0">
                <a:solidFill>
                  <a:srgbClr val="0070C0"/>
                </a:solidFill>
              </a:rPr>
              <a:t>The Biological Neuron</a:t>
            </a:r>
          </a:p>
          <a:p>
            <a:pPr lvl="1"/>
            <a:r>
              <a:rPr lang="en-US" sz="2400" dirty="0"/>
              <a:t>Structure</a:t>
            </a:r>
          </a:p>
          <a:p>
            <a:pPr lvl="1"/>
            <a:r>
              <a:rPr lang="en-US" sz="2400" dirty="0"/>
              <a:t>A Mathematical model</a:t>
            </a:r>
          </a:p>
          <a:p>
            <a:r>
              <a:rPr lang="en-US" sz="2800" dirty="0"/>
              <a:t>The Solution – Perceptron</a:t>
            </a:r>
          </a:p>
          <a:p>
            <a:pPr lvl="1"/>
            <a:r>
              <a:rPr lang="en-US" sz="2400" dirty="0"/>
              <a:t>A brief history</a:t>
            </a:r>
          </a:p>
          <a:p>
            <a:pPr lvl="1"/>
            <a:r>
              <a:rPr lang="en-US" sz="2400" dirty="0"/>
              <a:t>The algorithm</a:t>
            </a:r>
          </a:p>
          <a:p>
            <a:pPr lvl="1"/>
            <a:r>
              <a:rPr lang="en-US" sz="2400" dirty="0"/>
              <a:t>Intuitive interpretation for weights update</a:t>
            </a:r>
          </a:p>
          <a:p>
            <a:pPr lvl="1"/>
            <a:r>
              <a:rPr lang="en-US" sz="2400" dirty="0"/>
              <a:t>Theorem: Mistake bound</a:t>
            </a:r>
          </a:p>
          <a:p>
            <a:pPr lvl="1"/>
            <a:r>
              <a:rPr lang="en-US" sz="2400" dirty="0"/>
              <a:t>The fall of perceptron</a:t>
            </a:r>
          </a:p>
          <a:p>
            <a:pPr lvl="1"/>
            <a:r>
              <a:rPr lang="en-US" sz="2400" dirty="0"/>
              <a:t>Stopping criterions</a:t>
            </a:r>
          </a:p>
          <a:p>
            <a:pPr lvl="1"/>
            <a:r>
              <a:rPr lang="en-US" sz="2400" dirty="0"/>
              <a:t>Kernel Perceptron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F283B429-0381-42A9-B0C0-E766A8D0E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A4F589CA-0325-4940-9A4C-4690AF40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05527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3485CC7-1F3D-4F9E-8213-C7973754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biological neuron - Structure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254DB34-4ABC-4D75-B02D-CCA68D46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535" y="1676400"/>
            <a:ext cx="7350972" cy="4696968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5BA89F7-5E80-4A8B-AF54-73926EF11BB6}"/>
              </a:ext>
            </a:extLst>
          </p:cNvPr>
          <p:cNvSpPr txBox="1"/>
          <p:nvPr/>
        </p:nvSpPr>
        <p:spPr>
          <a:xfrm>
            <a:off x="542925" y="1685925"/>
            <a:ext cx="35480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 any other body cell, the neuron has a cell body which contains a nucleus where the DNA is stored.</a:t>
            </a:r>
          </a:p>
          <a:p>
            <a:r>
              <a:rPr lang="en-US" dirty="0"/>
              <a:t>From our perspective, the interesting parts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Dendrites – make connections with tens of thousand of other cells; other neurons. The behave as “inputs”.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Axon – transmits information to different neurons, muscles, and other body cells based on the signals the cell receives. It’s signals are received by other cells’ dendrites.</a:t>
            </a:r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A31E594A-DF4B-465D-A5A6-391224D1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461" y="6408638"/>
            <a:ext cx="6327648" cy="365125"/>
          </a:xfrm>
        </p:spPr>
        <p:txBody>
          <a:bodyPr/>
          <a:lstStyle/>
          <a:p>
            <a:pPr algn="r"/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151074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3485CC7-1F3D-4F9E-8213-C79737540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The biological neuron – a mathematical model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161FBAC4-CA43-41B8-BB10-8C0D8255C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799448"/>
            <a:ext cx="5112461" cy="5269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D5BA89F7-5E80-4A8B-AF54-73926EF11BB6}"/>
                  </a:ext>
                </a:extLst>
              </p:cNvPr>
              <p:cNvSpPr txBox="1"/>
              <p:nvPr/>
            </p:nvSpPr>
            <p:spPr>
              <a:xfrm>
                <a:off x="6400799" y="2121408"/>
                <a:ext cx="5299585" cy="40507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18288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</a:pPr>
                <a:r>
                  <a:rPr lang="en-US" dirty="0"/>
                  <a:t>We will try to mimic the function of a neuron using mathematical tools. Given an input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285750" indent="-18288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will be the inputs of the neuron (dendrites).</a:t>
                </a:r>
              </a:p>
              <a:p>
                <a:pPr marL="285750" indent="-18288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</a:pPr>
                <a:r>
                  <a:rPr lang="en-US" dirty="0"/>
                  <a:t>Define a weight,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for each input, and sum all the multiplications.</a:t>
                </a:r>
              </a:p>
              <a:p>
                <a:pPr marL="285750" indent="-18288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</a:pPr>
                <a:r>
                  <a:rPr lang="en-US" dirty="0"/>
                  <a:t>Output the result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(Axon)</a:t>
                </a:r>
              </a:p>
              <a:p>
                <a:pPr marL="10287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</a:pPr>
                <a:endParaRPr lang="en-US" dirty="0"/>
              </a:p>
              <a:p>
                <a:pPr marL="10287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</a:pPr>
                <a:r>
                  <a:rPr lang="en-US" sz="2400" b="1" dirty="0"/>
                  <a:t>There’s still a problem – How do we find the weights?</a:t>
                </a:r>
              </a:p>
            </p:txBody>
          </p:sp>
        </mc:Choice>
        <mc:Fallback xmlns="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D5BA89F7-5E80-4A8B-AF54-73926EF11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99" y="2121408"/>
                <a:ext cx="5299585" cy="4050792"/>
              </a:xfrm>
              <a:prstGeom prst="rect">
                <a:avLst/>
              </a:prstGeom>
              <a:blipFill>
                <a:blip r:embed="rId5"/>
                <a:stretch>
                  <a:fillRect l="-921" t="-1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050E507-31A7-40DF-8D0C-AB1B74196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127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סוג עץ">
  <a:themeElements>
    <a:clrScheme name="סוג עץ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סוג עץ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סוג עץ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2009</Words>
  <Application>Microsoft Office PowerPoint</Application>
  <PresentationFormat>מסך רחב</PresentationFormat>
  <Paragraphs>333</Paragraphs>
  <Slides>46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46</vt:i4>
      </vt:variant>
    </vt:vector>
  </HeadingPairs>
  <TitlesOfParts>
    <vt:vector size="55" baseType="lpstr">
      <vt:lpstr>Arial</vt:lpstr>
      <vt:lpstr>Calibri</vt:lpstr>
      <vt:lpstr>Cambria Math</vt:lpstr>
      <vt:lpstr>Rockwell</vt:lpstr>
      <vt:lpstr>Rockwell Condensed</vt:lpstr>
      <vt:lpstr>Rockwell Extra Bold</vt:lpstr>
      <vt:lpstr>Times New Roman</vt:lpstr>
      <vt:lpstr>Wingdings</vt:lpstr>
      <vt:lpstr>סוג עץ</vt:lpstr>
      <vt:lpstr>The Perceptron</vt:lpstr>
      <vt:lpstr>agenda</vt:lpstr>
      <vt:lpstr>The Problem</vt:lpstr>
      <vt:lpstr>Definition (1): Linear Separability</vt:lpstr>
      <vt:lpstr>Definition 1 Interpretation</vt:lpstr>
      <vt:lpstr>Definition (2): Linear Seperability</vt:lpstr>
      <vt:lpstr>agenda</vt:lpstr>
      <vt:lpstr>The biological neuron - Structure</vt:lpstr>
      <vt:lpstr>The biological neuron – a mathematical model</vt:lpstr>
      <vt:lpstr>agenda</vt:lpstr>
      <vt:lpstr>prehistory</vt:lpstr>
      <vt:lpstr>מצגת של PowerPoint‏</vt:lpstr>
      <vt:lpstr>1958 – the perceptron</vt:lpstr>
      <vt:lpstr>מצגת של PowerPoint‏</vt:lpstr>
      <vt:lpstr>Perceptron – The algorithm</vt:lpstr>
      <vt:lpstr>מצגת של PowerPoint‏</vt:lpstr>
      <vt:lpstr>מצגת של PowerPoint‏</vt:lpstr>
      <vt:lpstr>Weights Update : Intuition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mistake bound</vt:lpstr>
      <vt:lpstr>מצגת של PowerPoint‏</vt:lpstr>
      <vt:lpstr>mistake bound</vt:lpstr>
      <vt:lpstr>mistake bound</vt:lpstr>
      <vt:lpstr>mistake bound</vt:lpstr>
      <vt:lpstr>mistake bound</vt:lpstr>
      <vt:lpstr>mistake bound</vt:lpstr>
      <vt:lpstr>The fall of the perceptron</vt:lpstr>
      <vt:lpstr>The fall of the perceptron</vt:lpstr>
      <vt:lpstr>xor</vt:lpstr>
      <vt:lpstr>Stopping criterions</vt:lpstr>
      <vt:lpstr>Kernel perceptron</vt:lpstr>
      <vt:lpstr>Kernel perceptron</vt:lpstr>
      <vt:lpstr>Kernel perceptron</vt:lpstr>
      <vt:lpstr>Kernel perceptron</vt:lpstr>
      <vt:lpstr>Kernel perceptron</vt:lpstr>
      <vt:lpstr>Kernel perceptron</vt:lpstr>
      <vt:lpstr>Kernel perceptron</vt:lpstr>
      <vt:lpstr>Kernel perceptron</vt:lpstr>
      <vt:lpstr>Kernel perceptron – the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Perceptron</dc:title>
  <dc:creator>eitan kosman</dc:creator>
  <cp:lastModifiedBy>eitan kosman</cp:lastModifiedBy>
  <cp:revision>56</cp:revision>
  <dcterms:created xsi:type="dcterms:W3CDTF">2019-06-21T17:14:44Z</dcterms:created>
  <dcterms:modified xsi:type="dcterms:W3CDTF">2019-06-25T09:39:01Z</dcterms:modified>
</cp:coreProperties>
</file>